
<file path=[Content_Types].xml><?xml version="1.0" encoding="utf-8"?>
<Types xmlns="http://schemas.openxmlformats.org/package/2006/content-types">
  <Default Extension="svg" ContentType="image/unknown"/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1" r:id="rId5"/>
    <p:sldId id="275" r:id="rId6"/>
    <p:sldId id="261" r:id="rId7"/>
    <p:sldId id="259" r:id="rId8"/>
    <p:sldId id="260" r:id="rId9"/>
    <p:sldId id="262" r:id="rId10"/>
    <p:sldId id="276" r:id="rId11"/>
    <p:sldId id="263" r:id="rId12"/>
    <p:sldId id="266" r:id="rId13"/>
    <p:sldId id="267" r:id="rId14"/>
    <p:sldId id="268" r:id="rId15"/>
    <p:sldId id="269" r:id="rId16"/>
    <p:sldId id="270" r:id="rId17"/>
    <p:sldId id="273" r:id="rId18"/>
    <p:sldId id="281" r:id="rId19"/>
    <p:sldId id="277" r:id="rId20"/>
    <p:sldId id="278" r:id="rId21"/>
    <p:sldId id="283" r:id="rId22"/>
    <p:sldId id="284" r:id="rId23"/>
    <p:sldId id="285" r:id="rId24"/>
    <p:sldId id="282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9D7"/>
    <a:srgbClr val="58C0D8"/>
    <a:srgbClr val="F13FA9"/>
    <a:srgbClr val="0202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E059BA-A810-47FC-90F5-8E35FC0D541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93A7B2-7FDF-41CC-8EDF-0DA5375D1C00}">
      <dgm:prSet phldrT="[Text]" custT="1"/>
      <dgm:spPr>
        <a:solidFill>
          <a:srgbClr val="F13FA9"/>
        </a:solidFill>
      </dgm:spPr>
      <dgm:t>
        <a:bodyPr/>
        <a:lstStyle/>
        <a:p>
          <a:r>
            <a:rPr lang="en-US" sz="1600" b="1" dirty="0" smtClean="0"/>
            <a:t>University of Brighton</a:t>
          </a:r>
        </a:p>
        <a:p>
          <a:r>
            <a:rPr lang="en-GB" sz="1200" b="0" i="0" dirty="0" smtClean="0"/>
            <a:t>Podiatry BSc (Hons) 3 years full time</a:t>
          </a:r>
          <a:endParaRPr lang="en-US" sz="1200" dirty="0"/>
        </a:p>
      </dgm:t>
    </dgm:pt>
    <dgm:pt modelId="{3AF2D6F1-EF4D-4E88-9386-4885C68876E5}" type="parTrans" cxnId="{26EC4E38-AC9D-4D22-8A1A-A0BF4ECCE252}">
      <dgm:prSet/>
      <dgm:spPr/>
      <dgm:t>
        <a:bodyPr/>
        <a:lstStyle/>
        <a:p>
          <a:endParaRPr lang="en-US"/>
        </a:p>
      </dgm:t>
    </dgm:pt>
    <dgm:pt modelId="{8ADD26E3-E593-4102-AE09-9534D23EB60D}" type="sibTrans" cxnId="{26EC4E38-AC9D-4D22-8A1A-A0BF4ECCE252}">
      <dgm:prSet/>
      <dgm:spPr/>
      <dgm:t>
        <a:bodyPr/>
        <a:lstStyle/>
        <a:p>
          <a:endParaRPr lang="en-US"/>
        </a:p>
      </dgm:t>
    </dgm:pt>
    <dgm:pt modelId="{562BF395-23CA-4075-A77C-86575D330F69}">
      <dgm:prSet phldrT="[Text]" custT="1"/>
      <dgm:spPr>
        <a:solidFill>
          <a:srgbClr val="F13FA9"/>
        </a:solidFill>
      </dgm:spPr>
      <dgm:t>
        <a:bodyPr/>
        <a:lstStyle/>
        <a:p>
          <a:r>
            <a:rPr lang="en-US" sz="1500" b="1" dirty="0" smtClean="0"/>
            <a:t>Cardiff Metropolitan University</a:t>
          </a:r>
        </a:p>
        <a:p>
          <a:r>
            <a:rPr lang="en-GB" sz="1000" b="0" i="0" dirty="0" smtClean="0"/>
            <a:t>Podiatry BSc (Hons) 3 years full time</a:t>
          </a:r>
        </a:p>
        <a:p>
          <a:r>
            <a:rPr lang="en-GB" sz="1000" b="0" i="0" dirty="0" smtClean="0"/>
            <a:t>Podiatry BSc (Hons) 4 years full time with foundation year</a:t>
          </a:r>
          <a:endParaRPr lang="en-US" sz="1000" dirty="0"/>
        </a:p>
      </dgm:t>
    </dgm:pt>
    <dgm:pt modelId="{A476C467-64FE-427A-8FA1-AD81A445D7F4}" type="parTrans" cxnId="{03AFCD6A-5FF5-4782-8846-8BA12037557D}">
      <dgm:prSet/>
      <dgm:spPr/>
      <dgm:t>
        <a:bodyPr/>
        <a:lstStyle/>
        <a:p>
          <a:endParaRPr lang="en-US"/>
        </a:p>
      </dgm:t>
    </dgm:pt>
    <dgm:pt modelId="{035F8B7E-3F8A-4E23-92F8-88447574319B}" type="sibTrans" cxnId="{03AFCD6A-5FF5-4782-8846-8BA12037557D}">
      <dgm:prSet/>
      <dgm:spPr/>
      <dgm:t>
        <a:bodyPr/>
        <a:lstStyle/>
        <a:p>
          <a:endParaRPr lang="en-US"/>
        </a:p>
      </dgm:t>
    </dgm:pt>
    <dgm:pt modelId="{747133D2-4D36-488B-A93F-A92A65D6A578}">
      <dgm:prSet phldrT="[Text]" custT="1"/>
      <dgm:spPr>
        <a:solidFill>
          <a:srgbClr val="F13FA9"/>
        </a:solidFill>
      </dgm:spPr>
      <dgm:t>
        <a:bodyPr/>
        <a:lstStyle/>
        <a:p>
          <a:r>
            <a:rPr lang="en-US" sz="1600" b="1" dirty="0" smtClean="0"/>
            <a:t>New College Durham</a:t>
          </a:r>
        </a:p>
        <a:p>
          <a:r>
            <a:rPr lang="en-GB" sz="1200" b="0" i="0" dirty="0" smtClean="0"/>
            <a:t>Podiatry BSc (Hons) 3 years full time</a:t>
          </a:r>
          <a:endParaRPr lang="en-US" sz="1200" dirty="0"/>
        </a:p>
      </dgm:t>
    </dgm:pt>
    <dgm:pt modelId="{81F9DC4F-D927-4F6A-A31C-F36C882B9680}" type="parTrans" cxnId="{54B69FF4-21C5-4E74-829D-511692535B75}">
      <dgm:prSet/>
      <dgm:spPr/>
      <dgm:t>
        <a:bodyPr/>
        <a:lstStyle/>
        <a:p>
          <a:endParaRPr lang="en-US"/>
        </a:p>
      </dgm:t>
    </dgm:pt>
    <dgm:pt modelId="{087DD990-10F2-49ED-90CB-661F31EA9F1F}" type="sibTrans" cxnId="{54B69FF4-21C5-4E74-829D-511692535B75}">
      <dgm:prSet/>
      <dgm:spPr/>
      <dgm:t>
        <a:bodyPr/>
        <a:lstStyle/>
        <a:p>
          <a:endParaRPr lang="en-US"/>
        </a:p>
      </dgm:t>
    </dgm:pt>
    <dgm:pt modelId="{0BC206B8-A3CA-4DDE-AF2E-230EB0150E84}">
      <dgm:prSet phldrT="[Text]" custT="1"/>
      <dgm:spPr>
        <a:solidFill>
          <a:srgbClr val="F13FA9"/>
        </a:solidFill>
      </dgm:spPr>
      <dgm:t>
        <a:bodyPr/>
        <a:lstStyle/>
        <a:p>
          <a:r>
            <a:rPr lang="en-US" sz="1600" b="1" dirty="0" smtClean="0"/>
            <a:t>University of East London</a:t>
          </a:r>
        </a:p>
        <a:p>
          <a:r>
            <a:rPr lang="en-GB" sz="1200" b="0" i="0" dirty="0" smtClean="0"/>
            <a:t>Podiatry BSc (Hons) 3 years full time</a:t>
          </a:r>
          <a:endParaRPr lang="en-US" sz="1200" dirty="0"/>
        </a:p>
      </dgm:t>
    </dgm:pt>
    <dgm:pt modelId="{DBA772D3-6649-4B09-82ED-2911FF2609B3}" type="parTrans" cxnId="{20B869A1-2647-4EAC-BA2F-A7D30E278B2D}">
      <dgm:prSet/>
      <dgm:spPr/>
      <dgm:t>
        <a:bodyPr/>
        <a:lstStyle/>
        <a:p>
          <a:endParaRPr lang="en-US"/>
        </a:p>
      </dgm:t>
    </dgm:pt>
    <dgm:pt modelId="{950C5269-19CA-4516-A43F-F50612DE26E6}" type="sibTrans" cxnId="{20B869A1-2647-4EAC-BA2F-A7D30E278B2D}">
      <dgm:prSet/>
      <dgm:spPr/>
      <dgm:t>
        <a:bodyPr/>
        <a:lstStyle/>
        <a:p>
          <a:endParaRPr lang="en-US"/>
        </a:p>
      </dgm:t>
    </dgm:pt>
    <dgm:pt modelId="{E917BA39-6930-4928-8B96-B9D17436C8E4}">
      <dgm:prSet phldrT="[Text]" custT="1"/>
      <dgm:spPr>
        <a:solidFill>
          <a:srgbClr val="58C0D8"/>
        </a:solidFill>
      </dgm:spPr>
      <dgm:t>
        <a:bodyPr/>
        <a:lstStyle/>
        <a:p>
          <a:r>
            <a:rPr lang="en-US" sz="1400" b="1" dirty="0" smtClean="0"/>
            <a:t>Queen Margaret University Edinburgh</a:t>
          </a:r>
        </a:p>
        <a:p>
          <a:r>
            <a:rPr lang="en-GB" sz="1100" b="0" i="0" dirty="0" smtClean="0"/>
            <a:t>Master of Podiatry (</a:t>
          </a:r>
          <a:r>
            <a:rPr lang="en-GB" sz="1100" b="0" i="0" dirty="0" err="1" smtClean="0"/>
            <a:t>MPod</a:t>
          </a:r>
          <a:r>
            <a:rPr lang="en-GB" sz="1100" b="0" i="0" dirty="0" smtClean="0"/>
            <a:t>)/BSc (Hons) Podiatry – 4 years full time</a:t>
          </a:r>
          <a:endParaRPr lang="en-US" sz="1100" dirty="0"/>
        </a:p>
      </dgm:t>
    </dgm:pt>
    <dgm:pt modelId="{A7F16E71-592F-4EB5-8B62-C50D08B71C7B}" type="parTrans" cxnId="{C3354D3C-C6D6-44E1-A714-B88B50EE5C53}">
      <dgm:prSet/>
      <dgm:spPr/>
      <dgm:t>
        <a:bodyPr/>
        <a:lstStyle/>
        <a:p>
          <a:endParaRPr lang="en-US"/>
        </a:p>
      </dgm:t>
    </dgm:pt>
    <dgm:pt modelId="{4660E5C0-9F7E-4564-9D38-4F2705866114}" type="sibTrans" cxnId="{C3354D3C-C6D6-44E1-A714-B88B50EE5C53}">
      <dgm:prSet/>
      <dgm:spPr/>
      <dgm:t>
        <a:bodyPr/>
        <a:lstStyle/>
        <a:p>
          <a:endParaRPr lang="en-US"/>
        </a:p>
      </dgm:t>
    </dgm:pt>
    <dgm:pt modelId="{0984C81D-12CD-499C-94E7-706D5EBB91D6}">
      <dgm:prSet phldrT="[Text]" custT="1"/>
      <dgm:spPr>
        <a:solidFill>
          <a:srgbClr val="58C0D8"/>
        </a:solidFill>
      </dgm:spPr>
      <dgm:t>
        <a:bodyPr/>
        <a:lstStyle/>
        <a:p>
          <a:r>
            <a:rPr lang="en-US" sz="1600" b="1" dirty="0" smtClean="0"/>
            <a:t>University of Galway</a:t>
          </a:r>
        </a:p>
        <a:p>
          <a:r>
            <a:rPr lang="en-GB" sz="1100" b="0" i="0" dirty="0" smtClean="0"/>
            <a:t>Podiatric Medicine (BSc) - 3 years</a:t>
          </a:r>
          <a:endParaRPr lang="en-US" sz="1100" dirty="0"/>
        </a:p>
      </dgm:t>
    </dgm:pt>
    <dgm:pt modelId="{101921A5-F186-43FB-AD1B-9ACA3BB22D09}" type="parTrans" cxnId="{1F5CC25F-3A60-4473-8930-A92DC531C76D}">
      <dgm:prSet/>
      <dgm:spPr/>
      <dgm:t>
        <a:bodyPr/>
        <a:lstStyle/>
        <a:p>
          <a:endParaRPr lang="en-US"/>
        </a:p>
      </dgm:t>
    </dgm:pt>
    <dgm:pt modelId="{5210DD6A-A155-4757-A683-6FCFF8C945E1}" type="sibTrans" cxnId="{1F5CC25F-3A60-4473-8930-A92DC531C76D}">
      <dgm:prSet/>
      <dgm:spPr/>
      <dgm:t>
        <a:bodyPr/>
        <a:lstStyle/>
        <a:p>
          <a:endParaRPr lang="en-US"/>
        </a:p>
      </dgm:t>
    </dgm:pt>
    <dgm:pt modelId="{00B44F61-7970-4B64-837D-41A6064A613F}">
      <dgm:prSet phldrT="[Text]" custT="1"/>
      <dgm:spPr>
        <a:solidFill>
          <a:srgbClr val="58C0D8"/>
        </a:solidFill>
      </dgm:spPr>
      <dgm:t>
        <a:bodyPr/>
        <a:lstStyle/>
        <a:p>
          <a:r>
            <a:rPr lang="en-US" sz="1600" b="1" dirty="0" smtClean="0"/>
            <a:t>Glasgow Caledonian University</a:t>
          </a:r>
        </a:p>
        <a:p>
          <a:r>
            <a:rPr lang="en-GB" sz="1100" b="0" i="0" dirty="0" smtClean="0"/>
            <a:t>Podiatric Medicine (BSc) – 3 years</a:t>
          </a:r>
          <a:endParaRPr lang="en-US" sz="1100" b="1" dirty="0"/>
        </a:p>
      </dgm:t>
    </dgm:pt>
    <dgm:pt modelId="{5903B796-A0FF-493B-8981-3D634816BBDB}" type="parTrans" cxnId="{6B5DAB92-3776-4BD0-8741-C1674D3DAB78}">
      <dgm:prSet/>
      <dgm:spPr/>
      <dgm:t>
        <a:bodyPr/>
        <a:lstStyle/>
        <a:p>
          <a:endParaRPr lang="en-US"/>
        </a:p>
      </dgm:t>
    </dgm:pt>
    <dgm:pt modelId="{8B0D46D9-32C2-415D-BCA3-20340675010B}" type="sibTrans" cxnId="{6B5DAB92-3776-4BD0-8741-C1674D3DAB78}">
      <dgm:prSet/>
      <dgm:spPr/>
      <dgm:t>
        <a:bodyPr/>
        <a:lstStyle/>
        <a:p>
          <a:endParaRPr lang="en-US"/>
        </a:p>
      </dgm:t>
    </dgm:pt>
    <dgm:pt modelId="{9744B0DF-C5F7-41EB-85F0-DC89363A3286}">
      <dgm:prSet phldrT="[Text]" custT="1"/>
      <dgm:spPr>
        <a:solidFill>
          <a:srgbClr val="58C0D8"/>
        </a:solidFill>
      </dgm:spPr>
      <dgm:t>
        <a:bodyPr/>
        <a:lstStyle/>
        <a:p>
          <a:r>
            <a:rPr lang="en-US" sz="1600" b="1" dirty="0" smtClean="0"/>
            <a:t>University of </a:t>
          </a:r>
          <a:r>
            <a:rPr lang="en-US" sz="1600" b="1" dirty="0" err="1" smtClean="0"/>
            <a:t>Huddersfield</a:t>
          </a:r>
          <a:endParaRPr lang="en-US" sz="1600" b="1" dirty="0" smtClean="0"/>
        </a:p>
        <a:p>
          <a:r>
            <a:rPr lang="en-GB" sz="800" b="0" i="0" dirty="0" smtClean="0"/>
            <a:t>Podiatry BSc (Hons) 3 years full time</a:t>
          </a:r>
        </a:p>
        <a:p>
          <a:r>
            <a:rPr lang="en-GB" sz="800" b="0" i="0" dirty="0" smtClean="0"/>
            <a:t>Podiatry BSc (Hons) 4.5 years part-time</a:t>
          </a:r>
        </a:p>
        <a:p>
          <a:r>
            <a:rPr lang="en-GB" sz="800" b="0" i="0" dirty="0" smtClean="0"/>
            <a:t>Podiatry (Degree Apprenticeship) BSc (Hons) 3 years full time</a:t>
          </a:r>
        </a:p>
      </dgm:t>
    </dgm:pt>
    <dgm:pt modelId="{194C463A-8F71-4724-83F6-120BB7A9993F}" type="parTrans" cxnId="{8CE4201D-F580-4E30-9D05-8EF3A7D5811D}">
      <dgm:prSet/>
      <dgm:spPr/>
      <dgm:t>
        <a:bodyPr/>
        <a:lstStyle/>
        <a:p>
          <a:endParaRPr lang="en-US"/>
        </a:p>
      </dgm:t>
    </dgm:pt>
    <dgm:pt modelId="{17D248F6-5164-4B81-A889-68975522CC5F}" type="sibTrans" cxnId="{8CE4201D-F580-4E30-9D05-8EF3A7D5811D}">
      <dgm:prSet/>
      <dgm:spPr/>
      <dgm:t>
        <a:bodyPr/>
        <a:lstStyle/>
        <a:p>
          <a:endParaRPr lang="en-US"/>
        </a:p>
      </dgm:t>
    </dgm:pt>
    <dgm:pt modelId="{0062CF8F-F99A-45CA-8498-7E5DAB22DA31}">
      <dgm:prSet phldrT="[Text]" custT="1"/>
      <dgm:spPr>
        <a:solidFill>
          <a:srgbClr val="C559D7"/>
        </a:solidFill>
      </dgm:spPr>
      <dgm:t>
        <a:bodyPr/>
        <a:lstStyle/>
        <a:p>
          <a:r>
            <a:rPr lang="en-US" sz="1600" b="1" dirty="0" smtClean="0"/>
            <a:t>University of Northampton</a:t>
          </a:r>
        </a:p>
        <a:p>
          <a:r>
            <a:rPr lang="en-GB" sz="1100" b="0" i="0" dirty="0" smtClean="0"/>
            <a:t>Podiatry BSc (Hons) 3 years full time</a:t>
          </a:r>
          <a:endParaRPr lang="en-US" sz="1100" dirty="0"/>
        </a:p>
      </dgm:t>
    </dgm:pt>
    <dgm:pt modelId="{9EA2010E-F085-4E20-B4CF-61927DBBAC5F}" type="parTrans" cxnId="{F9317E89-7548-4A8F-8154-E49D267AC1E9}">
      <dgm:prSet/>
      <dgm:spPr/>
      <dgm:t>
        <a:bodyPr/>
        <a:lstStyle/>
        <a:p>
          <a:endParaRPr lang="en-US"/>
        </a:p>
      </dgm:t>
    </dgm:pt>
    <dgm:pt modelId="{DE18E1F7-538E-4F0A-B335-9E28C254546A}" type="sibTrans" cxnId="{F9317E89-7548-4A8F-8154-E49D267AC1E9}">
      <dgm:prSet/>
      <dgm:spPr/>
      <dgm:t>
        <a:bodyPr/>
        <a:lstStyle/>
        <a:p>
          <a:endParaRPr lang="en-US"/>
        </a:p>
      </dgm:t>
    </dgm:pt>
    <dgm:pt modelId="{16A5F12A-C278-4A2F-B5B7-3468648D5DA0}">
      <dgm:prSet phldrT="[Text]" custT="1"/>
      <dgm:spPr>
        <a:solidFill>
          <a:srgbClr val="C559D7"/>
        </a:solidFill>
      </dgm:spPr>
      <dgm:t>
        <a:bodyPr/>
        <a:lstStyle/>
        <a:p>
          <a:endParaRPr lang="en-US" sz="1600" b="1" dirty="0" smtClean="0"/>
        </a:p>
        <a:p>
          <a:r>
            <a:rPr lang="en-US" sz="1600" b="1" dirty="0" smtClean="0"/>
            <a:t>University of Plymouth</a:t>
          </a:r>
        </a:p>
        <a:p>
          <a:r>
            <a:rPr lang="en-GB" sz="800" b="0" i="0" dirty="0" smtClean="0"/>
            <a:t>Podiatry BSc (Hons) 3 years full time</a:t>
          </a:r>
        </a:p>
        <a:p>
          <a:r>
            <a:rPr lang="en-GB" sz="800" b="0" i="0" dirty="0" smtClean="0"/>
            <a:t>BSc (Hons) Podiatry Degree Apprenticeship – 3 years full time online course</a:t>
          </a:r>
          <a:endParaRPr lang="en-US" sz="800" b="1" dirty="0" smtClean="0"/>
        </a:p>
        <a:p>
          <a:endParaRPr lang="en-US" sz="1100" b="1" dirty="0"/>
        </a:p>
      </dgm:t>
    </dgm:pt>
    <dgm:pt modelId="{BE0D6AA8-3AE0-4DC5-9016-AD7D61E2555A}" type="parTrans" cxnId="{E6D79601-297A-42F7-AC26-4287E804E11B}">
      <dgm:prSet/>
      <dgm:spPr/>
      <dgm:t>
        <a:bodyPr/>
        <a:lstStyle/>
        <a:p>
          <a:endParaRPr lang="en-US"/>
        </a:p>
      </dgm:t>
    </dgm:pt>
    <dgm:pt modelId="{3B1114FD-CF64-4355-9A60-0A77A9A52352}" type="sibTrans" cxnId="{E6D79601-297A-42F7-AC26-4287E804E11B}">
      <dgm:prSet/>
      <dgm:spPr/>
      <dgm:t>
        <a:bodyPr/>
        <a:lstStyle/>
        <a:p>
          <a:endParaRPr lang="en-US"/>
        </a:p>
      </dgm:t>
    </dgm:pt>
    <dgm:pt modelId="{3750B621-B60C-486D-AA26-EAE18B4F70C5}">
      <dgm:prSet phldrT="[Text]" custT="1"/>
      <dgm:spPr>
        <a:solidFill>
          <a:srgbClr val="C559D7"/>
        </a:solidFill>
      </dgm:spPr>
      <dgm:t>
        <a:bodyPr/>
        <a:lstStyle/>
        <a:p>
          <a:r>
            <a:rPr lang="en-US" sz="1600" b="1" dirty="0" smtClean="0"/>
            <a:t>University of </a:t>
          </a:r>
          <a:r>
            <a:rPr lang="en-US" sz="1600" b="1" dirty="0" err="1" smtClean="0"/>
            <a:t>Salford</a:t>
          </a:r>
          <a:endParaRPr lang="en-US" sz="1600" b="1" dirty="0" smtClean="0"/>
        </a:p>
        <a:p>
          <a:r>
            <a:rPr lang="en-GB" sz="1100" b="0" i="0" dirty="0" smtClean="0"/>
            <a:t>Podiatry BSc (Hons) 3 years full time</a:t>
          </a:r>
          <a:endParaRPr lang="en-US" sz="1100" b="1" dirty="0"/>
        </a:p>
      </dgm:t>
    </dgm:pt>
    <dgm:pt modelId="{C5E22B58-0BDF-4342-AEA0-E3FEB5632ED7}" type="parTrans" cxnId="{DAA85B7C-716A-4B1C-8C3B-6A78E0AE5ED6}">
      <dgm:prSet/>
      <dgm:spPr/>
      <dgm:t>
        <a:bodyPr/>
        <a:lstStyle/>
        <a:p>
          <a:endParaRPr lang="en-US"/>
        </a:p>
      </dgm:t>
    </dgm:pt>
    <dgm:pt modelId="{B2740AB4-C957-4B35-9F5D-B0BCD3846A8B}" type="sibTrans" cxnId="{DAA85B7C-716A-4B1C-8C3B-6A78E0AE5ED6}">
      <dgm:prSet/>
      <dgm:spPr/>
      <dgm:t>
        <a:bodyPr/>
        <a:lstStyle/>
        <a:p>
          <a:endParaRPr lang="en-US"/>
        </a:p>
      </dgm:t>
    </dgm:pt>
    <dgm:pt modelId="{7B3970BF-269A-4F43-A2E2-A05E041A3B2E}">
      <dgm:prSet phldrT="[Text]" custT="1"/>
      <dgm:spPr>
        <a:solidFill>
          <a:srgbClr val="C559D7"/>
        </a:solidFill>
      </dgm:spPr>
      <dgm:t>
        <a:bodyPr/>
        <a:lstStyle/>
        <a:p>
          <a:r>
            <a:rPr lang="en-US" sz="1600" b="1" dirty="0" smtClean="0"/>
            <a:t>University of Southampton</a:t>
          </a:r>
        </a:p>
        <a:p>
          <a:r>
            <a:rPr lang="en-GB" sz="1100" b="0" i="0" dirty="0" smtClean="0"/>
            <a:t>Podiatry BSc (Hons) 3 years full time</a:t>
          </a:r>
          <a:endParaRPr lang="en-US" sz="1100" b="1" dirty="0"/>
        </a:p>
      </dgm:t>
    </dgm:pt>
    <dgm:pt modelId="{37BEBB60-CEBD-4EF3-83D7-C10616EA8508}" type="parTrans" cxnId="{7822AC90-FEEF-4A07-BD78-B9834DA9D448}">
      <dgm:prSet/>
      <dgm:spPr/>
      <dgm:t>
        <a:bodyPr/>
        <a:lstStyle/>
        <a:p>
          <a:endParaRPr lang="en-US"/>
        </a:p>
      </dgm:t>
    </dgm:pt>
    <dgm:pt modelId="{4131E0D5-C2D6-46EC-9DA2-EE8A3120DF0B}" type="sibTrans" cxnId="{7822AC90-FEEF-4A07-BD78-B9834DA9D448}">
      <dgm:prSet/>
      <dgm:spPr/>
      <dgm:t>
        <a:bodyPr/>
        <a:lstStyle/>
        <a:p>
          <a:endParaRPr lang="en-US"/>
        </a:p>
      </dgm:t>
    </dgm:pt>
    <dgm:pt modelId="{8DF0844A-3A42-4940-8ED7-8162367B7FF0}">
      <dgm:prSet phldrT="[Text]" custT="1"/>
      <dgm:spPr>
        <a:solidFill>
          <a:srgbClr val="0202CA"/>
        </a:solidFill>
      </dgm:spPr>
      <dgm:t>
        <a:bodyPr/>
        <a:lstStyle/>
        <a:p>
          <a:r>
            <a:rPr lang="en-US" sz="1600" b="1" dirty="0" smtClean="0"/>
            <a:t>University of </a:t>
          </a:r>
          <a:r>
            <a:rPr lang="en-US" sz="1600" b="1" dirty="0" err="1" smtClean="0"/>
            <a:t>Wolverhampton</a:t>
          </a:r>
          <a:endParaRPr lang="en-US" sz="1600" b="1" dirty="0" smtClean="0"/>
        </a:p>
        <a:p>
          <a:r>
            <a:rPr lang="en-GB" sz="1100" b="0" i="0" dirty="0" smtClean="0"/>
            <a:t>Podiatry BSc (Hons) 3 years full time</a:t>
          </a:r>
          <a:endParaRPr lang="en-US" sz="1100" b="1" dirty="0"/>
        </a:p>
      </dgm:t>
    </dgm:pt>
    <dgm:pt modelId="{A15961AF-4B3E-46B8-AF28-75A73B319555}" type="parTrans" cxnId="{3645E0E1-FFF6-4176-A194-9E3198F159DE}">
      <dgm:prSet/>
      <dgm:spPr/>
      <dgm:t>
        <a:bodyPr/>
        <a:lstStyle/>
        <a:p>
          <a:endParaRPr lang="en-US"/>
        </a:p>
      </dgm:t>
    </dgm:pt>
    <dgm:pt modelId="{BE7439AE-729B-4817-9736-ED25C0D3F131}" type="sibTrans" cxnId="{3645E0E1-FFF6-4176-A194-9E3198F159DE}">
      <dgm:prSet/>
      <dgm:spPr/>
      <dgm:t>
        <a:bodyPr/>
        <a:lstStyle/>
        <a:p>
          <a:endParaRPr lang="en-US"/>
        </a:p>
      </dgm:t>
    </dgm:pt>
    <dgm:pt modelId="{87FC7FAC-03F3-4156-8E11-60DBB5E07335}">
      <dgm:prSet phldrT="[Text]" custT="1"/>
      <dgm:spPr>
        <a:solidFill>
          <a:srgbClr val="0202CA"/>
        </a:solidFill>
      </dgm:spPr>
      <dgm:t>
        <a:bodyPr/>
        <a:lstStyle/>
        <a:p>
          <a:r>
            <a:rPr lang="en-US" sz="1700" b="1" dirty="0" smtClean="0"/>
            <a:t>University of Ulster</a:t>
          </a:r>
        </a:p>
        <a:p>
          <a:r>
            <a:rPr lang="en-GB" sz="1100" b="0" i="0" dirty="0" smtClean="0"/>
            <a:t>Podiatry BSc (Hons) 3 years full time</a:t>
          </a:r>
          <a:endParaRPr lang="en-US" sz="1100" b="1" dirty="0"/>
        </a:p>
      </dgm:t>
    </dgm:pt>
    <dgm:pt modelId="{1273F57B-A159-4D25-ADE8-4E791E453AE4}" type="parTrans" cxnId="{530B0101-27A3-48BA-82D7-53658B2E16FA}">
      <dgm:prSet/>
      <dgm:spPr/>
      <dgm:t>
        <a:bodyPr/>
        <a:lstStyle/>
        <a:p>
          <a:endParaRPr lang="en-US"/>
        </a:p>
      </dgm:t>
    </dgm:pt>
    <dgm:pt modelId="{8E1B90CE-D894-40FD-BA12-794AD11EF01E}" type="sibTrans" cxnId="{530B0101-27A3-48BA-82D7-53658B2E16FA}">
      <dgm:prSet/>
      <dgm:spPr/>
      <dgm:t>
        <a:bodyPr/>
        <a:lstStyle/>
        <a:p>
          <a:endParaRPr lang="en-US"/>
        </a:p>
      </dgm:t>
    </dgm:pt>
    <dgm:pt modelId="{1841FA3C-A971-437F-BB07-F206B198D3B1}" type="pres">
      <dgm:prSet presAssocID="{B2E059BA-A810-47FC-90F5-8E35FC0D541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D1DB1B-AABB-4EE3-8758-BBA2921389C8}" type="pres">
      <dgm:prSet presAssocID="{F293A7B2-7FDF-41CC-8EDF-0DA5375D1C00}" presName="node" presStyleLbl="node1" presStyleIdx="0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4DF232-681B-4C04-825F-11EDC79784B7}" type="pres">
      <dgm:prSet presAssocID="{8ADD26E3-E593-4102-AE09-9534D23EB60D}" presName="sibTrans" presStyleCnt="0"/>
      <dgm:spPr/>
    </dgm:pt>
    <dgm:pt modelId="{F2F796B1-39EA-40FE-B304-8F4C92CD9457}" type="pres">
      <dgm:prSet presAssocID="{562BF395-23CA-4075-A77C-86575D330F69}" presName="node" presStyleLbl="node1" presStyleIdx="1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C538D3-015C-468F-AF3D-E6BBD97A1AC2}" type="pres">
      <dgm:prSet presAssocID="{035F8B7E-3F8A-4E23-92F8-88447574319B}" presName="sibTrans" presStyleCnt="0"/>
      <dgm:spPr/>
    </dgm:pt>
    <dgm:pt modelId="{F92A0910-32D2-49EB-9D84-A01F8FCD09FB}" type="pres">
      <dgm:prSet presAssocID="{747133D2-4D36-488B-A93F-A92A65D6A578}" presName="node" presStyleLbl="node1" presStyleIdx="2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3C9B50-B594-44A7-8FB4-A908799D3E84}" type="pres">
      <dgm:prSet presAssocID="{087DD990-10F2-49ED-90CB-661F31EA9F1F}" presName="sibTrans" presStyleCnt="0"/>
      <dgm:spPr/>
    </dgm:pt>
    <dgm:pt modelId="{84F1C261-5C60-4C41-B588-2127E1DBADDC}" type="pres">
      <dgm:prSet presAssocID="{0BC206B8-A3CA-4DDE-AF2E-230EB0150E84}" presName="node" presStyleLbl="node1" presStyleIdx="3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D6890A-C9C9-462D-AE58-BF0266EDAFC8}" type="pres">
      <dgm:prSet presAssocID="{950C5269-19CA-4516-A43F-F50612DE26E6}" presName="sibTrans" presStyleCnt="0"/>
      <dgm:spPr/>
    </dgm:pt>
    <dgm:pt modelId="{AF943074-3F4C-453D-8333-33B6FE0CB863}" type="pres">
      <dgm:prSet presAssocID="{E917BA39-6930-4928-8B96-B9D17436C8E4}" presName="node" presStyleLbl="node1" presStyleIdx="4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E6EC85-9DCE-4CE0-A461-BDB91A4BA047}" type="pres">
      <dgm:prSet presAssocID="{4660E5C0-9F7E-4564-9D38-4F2705866114}" presName="sibTrans" presStyleCnt="0"/>
      <dgm:spPr/>
    </dgm:pt>
    <dgm:pt modelId="{C8AA753E-C700-4287-B2BF-39C8FA86444C}" type="pres">
      <dgm:prSet presAssocID="{0984C81D-12CD-499C-94E7-706D5EBB91D6}" presName="node" presStyleLbl="node1" presStyleIdx="5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6F5AC-5441-4CA0-8AB3-C081F662F701}" type="pres">
      <dgm:prSet presAssocID="{5210DD6A-A155-4757-A683-6FCFF8C945E1}" presName="sibTrans" presStyleCnt="0"/>
      <dgm:spPr/>
    </dgm:pt>
    <dgm:pt modelId="{D4133214-0CD1-44EA-9763-0DD86C58B552}" type="pres">
      <dgm:prSet presAssocID="{00B44F61-7970-4B64-837D-41A6064A613F}" presName="node" presStyleLbl="node1" presStyleIdx="6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6E10E7-C159-458B-BBB0-DB402FC1E2E8}" type="pres">
      <dgm:prSet presAssocID="{8B0D46D9-32C2-415D-BCA3-20340675010B}" presName="sibTrans" presStyleCnt="0"/>
      <dgm:spPr/>
    </dgm:pt>
    <dgm:pt modelId="{74E39482-1DF6-4F4E-A085-05BD22ECD1E1}" type="pres">
      <dgm:prSet presAssocID="{9744B0DF-C5F7-41EB-85F0-DC89363A3286}" presName="node" presStyleLbl="node1" presStyleIdx="7" presStyleCnt="14" custLinFactNeighborX="19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191C8E-9176-4059-A1BE-D9C459717870}" type="pres">
      <dgm:prSet presAssocID="{17D248F6-5164-4B81-A889-68975522CC5F}" presName="sibTrans" presStyleCnt="0"/>
      <dgm:spPr/>
    </dgm:pt>
    <dgm:pt modelId="{B4379CEA-E2FE-484F-83F6-764FF3A6463C}" type="pres">
      <dgm:prSet presAssocID="{0062CF8F-F99A-45CA-8498-7E5DAB22DA31}" presName="node" presStyleLbl="node1" presStyleIdx="8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C1359A-AEEF-4CCD-98FD-DE57FC16D379}" type="pres">
      <dgm:prSet presAssocID="{DE18E1F7-538E-4F0A-B335-9E28C254546A}" presName="sibTrans" presStyleCnt="0"/>
      <dgm:spPr/>
    </dgm:pt>
    <dgm:pt modelId="{C281CFE3-948B-49B2-89D1-E2B5793B6721}" type="pres">
      <dgm:prSet presAssocID="{16A5F12A-C278-4A2F-B5B7-3468648D5DA0}" presName="node" presStyleLbl="node1" presStyleIdx="9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47AC3-F937-465E-B00D-B1F4AD2F9AFB}" type="pres">
      <dgm:prSet presAssocID="{3B1114FD-CF64-4355-9A60-0A77A9A52352}" presName="sibTrans" presStyleCnt="0"/>
      <dgm:spPr/>
    </dgm:pt>
    <dgm:pt modelId="{C8780551-E8C7-4490-8900-2CD552DD4393}" type="pres">
      <dgm:prSet presAssocID="{3750B621-B60C-486D-AA26-EAE18B4F70C5}" presName="node" presStyleLbl="node1" presStyleIdx="10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C081AA-DA21-40FF-A7E0-EB5EA846604B}" type="pres">
      <dgm:prSet presAssocID="{B2740AB4-C957-4B35-9F5D-B0BCD3846A8B}" presName="sibTrans" presStyleCnt="0"/>
      <dgm:spPr/>
    </dgm:pt>
    <dgm:pt modelId="{32F489EC-6946-4CB0-91C7-F99E323E5BC3}" type="pres">
      <dgm:prSet presAssocID="{7B3970BF-269A-4F43-A2E2-A05E041A3B2E}" presName="node" presStyleLbl="node1" presStyleIdx="11" presStyleCnt="14" custLinFactNeighborX="34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B124DD-5E8E-4B69-B3E9-056AF2D7DBF3}" type="pres">
      <dgm:prSet presAssocID="{4131E0D5-C2D6-46EC-9DA2-EE8A3120DF0B}" presName="sibTrans" presStyleCnt="0"/>
      <dgm:spPr/>
    </dgm:pt>
    <dgm:pt modelId="{9B288CF4-1FF5-4176-9750-2E27B6198060}" type="pres">
      <dgm:prSet presAssocID="{8DF0844A-3A42-4940-8ED7-8162367B7FF0}" presName="node" presStyleLbl="node1" presStyleIdx="12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79A4EE-3B7E-41F7-9ED7-AAD7AF43E326}" type="pres">
      <dgm:prSet presAssocID="{BE7439AE-729B-4817-9736-ED25C0D3F131}" presName="sibTrans" presStyleCnt="0"/>
      <dgm:spPr/>
    </dgm:pt>
    <dgm:pt modelId="{CECF4934-7E83-430C-BC99-A4A5D9ADB9AB}" type="pres">
      <dgm:prSet presAssocID="{87FC7FAC-03F3-4156-8E11-60DBB5E07335}" presName="node" presStyleLbl="node1" presStyleIdx="13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354D3C-C6D6-44E1-A714-B88B50EE5C53}" srcId="{B2E059BA-A810-47FC-90F5-8E35FC0D5410}" destId="{E917BA39-6930-4928-8B96-B9D17436C8E4}" srcOrd="4" destOrd="0" parTransId="{A7F16E71-592F-4EB5-8B62-C50D08B71C7B}" sibTransId="{4660E5C0-9F7E-4564-9D38-4F2705866114}"/>
    <dgm:cxn modelId="{26EC4E38-AC9D-4D22-8A1A-A0BF4ECCE252}" srcId="{B2E059BA-A810-47FC-90F5-8E35FC0D5410}" destId="{F293A7B2-7FDF-41CC-8EDF-0DA5375D1C00}" srcOrd="0" destOrd="0" parTransId="{3AF2D6F1-EF4D-4E88-9386-4885C68876E5}" sibTransId="{8ADD26E3-E593-4102-AE09-9534D23EB60D}"/>
    <dgm:cxn modelId="{1F5CC25F-3A60-4473-8930-A92DC531C76D}" srcId="{B2E059BA-A810-47FC-90F5-8E35FC0D5410}" destId="{0984C81D-12CD-499C-94E7-706D5EBB91D6}" srcOrd="5" destOrd="0" parTransId="{101921A5-F186-43FB-AD1B-9ACA3BB22D09}" sibTransId="{5210DD6A-A155-4757-A683-6FCFF8C945E1}"/>
    <dgm:cxn modelId="{DAA85B7C-716A-4B1C-8C3B-6A78E0AE5ED6}" srcId="{B2E059BA-A810-47FC-90F5-8E35FC0D5410}" destId="{3750B621-B60C-486D-AA26-EAE18B4F70C5}" srcOrd="10" destOrd="0" parTransId="{C5E22B58-0BDF-4342-AEA0-E3FEB5632ED7}" sibTransId="{B2740AB4-C957-4B35-9F5D-B0BCD3846A8B}"/>
    <dgm:cxn modelId="{54B69FF4-21C5-4E74-829D-511692535B75}" srcId="{B2E059BA-A810-47FC-90F5-8E35FC0D5410}" destId="{747133D2-4D36-488B-A93F-A92A65D6A578}" srcOrd="2" destOrd="0" parTransId="{81F9DC4F-D927-4F6A-A31C-F36C882B9680}" sibTransId="{087DD990-10F2-49ED-90CB-661F31EA9F1F}"/>
    <dgm:cxn modelId="{3A9740FD-A724-492B-8D86-4408DFA3483F}" type="presOf" srcId="{0062CF8F-F99A-45CA-8498-7E5DAB22DA31}" destId="{B4379CEA-E2FE-484F-83F6-764FF3A6463C}" srcOrd="0" destOrd="0" presId="urn:microsoft.com/office/officeart/2005/8/layout/default"/>
    <dgm:cxn modelId="{FC73134B-2A5A-495B-9B86-91F716E4F947}" type="presOf" srcId="{F293A7B2-7FDF-41CC-8EDF-0DA5375D1C00}" destId="{8DD1DB1B-AABB-4EE3-8758-BBA2921389C8}" srcOrd="0" destOrd="0" presId="urn:microsoft.com/office/officeart/2005/8/layout/default"/>
    <dgm:cxn modelId="{5BD7A810-46DC-423E-92A8-AA68CC346979}" type="presOf" srcId="{3750B621-B60C-486D-AA26-EAE18B4F70C5}" destId="{C8780551-E8C7-4490-8900-2CD552DD4393}" srcOrd="0" destOrd="0" presId="urn:microsoft.com/office/officeart/2005/8/layout/default"/>
    <dgm:cxn modelId="{C3020DE2-7D31-43B5-B5D2-E527A2A87C28}" type="presOf" srcId="{16A5F12A-C278-4A2F-B5B7-3468648D5DA0}" destId="{C281CFE3-948B-49B2-89D1-E2B5793B6721}" srcOrd="0" destOrd="0" presId="urn:microsoft.com/office/officeart/2005/8/layout/default"/>
    <dgm:cxn modelId="{03AFCD6A-5FF5-4782-8846-8BA12037557D}" srcId="{B2E059BA-A810-47FC-90F5-8E35FC0D5410}" destId="{562BF395-23CA-4075-A77C-86575D330F69}" srcOrd="1" destOrd="0" parTransId="{A476C467-64FE-427A-8FA1-AD81A445D7F4}" sibTransId="{035F8B7E-3F8A-4E23-92F8-88447574319B}"/>
    <dgm:cxn modelId="{30A0D450-7ABD-4250-98B4-2DC04822B2E3}" type="presOf" srcId="{00B44F61-7970-4B64-837D-41A6064A613F}" destId="{D4133214-0CD1-44EA-9763-0DD86C58B552}" srcOrd="0" destOrd="0" presId="urn:microsoft.com/office/officeart/2005/8/layout/default"/>
    <dgm:cxn modelId="{CBFC63DB-FB0A-4842-9177-0EFA3E40040D}" type="presOf" srcId="{7B3970BF-269A-4F43-A2E2-A05E041A3B2E}" destId="{32F489EC-6946-4CB0-91C7-F99E323E5BC3}" srcOrd="0" destOrd="0" presId="urn:microsoft.com/office/officeart/2005/8/layout/default"/>
    <dgm:cxn modelId="{4CC6C22B-8BD3-426A-9E53-DF14F8D2EA95}" type="presOf" srcId="{8DF0844A-3A42-4940-8ED7-8162367B7FF0}" destId="{9B288CF4-1FF5-4176-9750-2E27B6198060}" srcOrd="0" destOrd="0" presId="urn:microsoft.com/office/officeart/2005/8/layout/default"/>
    <dgm:cxn modelId="{DD2D3311-B172-4D3F-A03A-CDF92549547A}" type="presOf" srcId="{0BC206B8-A3CA-4DDE-AF2E-230EB0150E84}" destId="{84F1C261-5C60-4C41-B588-2127E1DBADDC}" srcOrd="0" destOrd="0" presId="urn:microsoft.com/office/officeart/2005/8/layout/default"/>
    <dgm:cxn modelId="{7BFE10BD-55CA-4A78-ADDF-8E7567FC5B1A}" type="presOf" srcId="{E917BA39-6930-4928-8B96-B9D17436C8E4}" destId="{AF943074-3F4C-453D-8333-33B6FE0CB863}" srcOrd="0" destOrd="0" presId="urn:microsoft.com/office/officeart/2005/8/layout/default"/>
    <dgm:cxn modelId="{BBF96244-B6FB-4850-AC07-D00119D91243}" type="presOf" srcId="{87FC7FAC-03F3-4156-8E11-60DBB5E07335}" destId="{CECF4934-7E83-430C-BC99-A4A5D9ADB9AB}" srcOrd="0" destOrd="0" presId="urn:microsoft.com/office/officeart/2005/8/layout/default"/>
    <dgm:cxn modelId="{7822AC90-FEEF-4A07-BD78-B9834DA9D448}" srcId="{B2E059BA-A810-47FC-90F5-8E35FC0D5410}" destId="{7B3970BF-269A-4F43-A2E2-A05E041A3B2E}" srcOrd="11" destOrd="0" parTransId="{37BEBB60-CEBD-4EF3-83D7-C10616EA8508}" sibTransId="{4131E0D5-C2D6-46EC-9DA2-EE8A3120DF0B}"/>
    <dgm:cxn modelId="{F9317E89-7548-4A8F-8154-E49D267AC1E9}" srcId="{B2E059BA-A810-47FC-90F5-8E35FC0D5410}" destId="{0062CF8F-F99A-45CA-8498-7E5DAB22DA31}" srcOrd="8" destOrd="0" parTransId="{9EA2010E-F085-4E20-B4CF-61927DBBAC5F}" sibTransId="{DE18E1F7-538E-4F0A-B335-9E28C254546A}"/>
    <dgm:cxn modelId="{D37384B8-CD92-4C3D-B4B5-26E4893A3D03}" type="presOf" srcId="{9744B0DF-C5F7-41EB-85F0-DC89363A3286}" destId="{74E39482-1DF6-4F4E-A085-05BD22ECD1E1}" srcOrd="0" destOrd="0" presId="urn:microsoft.com/office/officeart/2005/8/layout/default"/>
    <dgm:cxn modelId="{20B869A1-2647-4EAC-BA2F-A7D30E278B2D}" srcId="{B2E059BA-A810-47FC-90F5-8E35FC0D5410}" destId="{0BC206B8-A3CA-4DDE-AF2E-230EB0150E84}" srcOrd="3" destOrd="0" parTransId="{DBA772D3-6649-4B09-82ED-2911FF2609B3}" sibTransId="{950C5269-19CA-4516-A43F-F50612DE26E6}"/>
    <dgm:cxn modelId="{8CE4201D-F580-4E30-9D05-8EF3A7D5811D}" srcId="{B2E059BA-A810-47FC-90F5-8E35FC0D5410}" destId="{9744B0DF-C5F7-41EB-85F0-DC89363A3286}" srcOrd="7" destOrd="0" parTransId="{194C463A-8F71-4724-83F6-120BB7A9993F}" sibTransId="{17D248F6-5164-4B81-A889-68975522CC5F}"/>
    <dgm:cxn modelId="{E6D79601-297A-42F7-AC26-4287E804E11B}" srcId="{B2E059BA-A810-47FC-90F5-8E35FC0D5410}" destId="{16A5F12A-C278-4A2F-B5B7-3468648D5DA0}" srcOrd="9" destOrd="0" parTransId="{BE0D6AA8-3AE0-4DC5-9016-AD7D61E2555A}" sibTransId="{3B1114FD-CF64-4355-9A60-0A77A9A52352}"/>
    <dgm:cxn modelId="{3645E0E1-FFF6-4176-A194-9E3198F159DE}" srcId="{B2E059BA-A810-47FC-90F5-8E35FC0D5410}" destId="{8DF0844A-3A42-4940-8ED7-8162367B7FF0}" srcOrd="12" destOrd="0" parTransId="{A15961AF-4B3E-46B8-AF28-75A73B319555}" sibTransId="{BE7439AE-729B-4817-9736-ED25C0D3F131}"/>
    <dgm:cxn modelId="{61663E7E-F05B-4828-B31C-796B7F362006}" type="presOf" srcId="{0984C81D-12CD-499C-94E7-706D5EBB91D6}" destId="{C8AA753E-C700-4287-B2BF-39C8FA86444C}" srcOrd="0" destOrd="0" presId="urn:microsoft.com/office/officeart/2005/8/layout/default"/>
    <dgm:cxn modelId="{D70BBBB3-00CB-451E-BC06-5FD0F2EDB0A3}" type="presOf" srcId="{B2E059BA-A810-47FC-90F5-8E35FC0D5410}" destId="{1841FA3C-A971-437F-BB07-F206B198D3B1}" srcOrd="0" destOrd="0" presId="urn:microsoft.com/office/officeart/2005/8/layout/default"/>
    <dgm:cxn modelId="{530B0101-27A3-48BA-82D7-53658B2E16FA}" srcId="{B2E059BA-A810-47FC-90F5-8E35FC0D5410}" destId="{87FC7FAC-03F3-4156-8E11-60DBB5E07335}" srcOrd="13" destOrd="0" parTransId="{1273F57B-A159-4D25-ADE8-4E791E453AE4}" sibTransId="{8E1B90CE-D894-40FD-BA12-794AD11EF01E}"/>
    <dgm:cxn modelId="{17B53DB3-1FF6-491F-8B59-63F4FB8C3C47}" type="presOf" srcId="{562BF395-23CA-4075-A77C-86575D330F69}" destId="{F2F796B1-39EA-40FE-B304-8F4C92CD9457}" srcOrd="0" destOrd="0" presId="urn:microsoft.com/office/officeart/2005/8/layout/default"/>
    <dgm:cxn modelId="{7161905E-4010-4989-841F-629C49D703D3}" type="presOf" srcId="{747133D2-4D36-488B-A93F-A92A65D6A578}" destId="{F92A0910-32D2-49EB-9D84-A01F8FCD09FB}" srcOrd="0" destOrd="0" presId="urn:microsoft.com/office/officeart/2005/8/layout/default"/>
    <dgm:cxn modelId="{6B5DAB92-3776-4BD0-8741-C1674D3DAB78}" srcId="{B2E059BA-A810-47FC-90F5-8E35FC0D5410}" destId="{00B44F61-7970-4B64-837D-41A6064A613F}" srcOrd="6" destOrd="0" parTransId="{5903B796-A0FF-493B-8981-3D634816BBDB}" sibTransId="{8B0D46D9-32C2-415D-BCA3-20340675010B}"/>
    <dgm:cxn modelId="{DC37343D-6507-4E19-94CD-BDDFC604E7D7}" type="presParOf" srcId="{1841FA3C-A971-437F-BB07-F206B198D3B1}" destId="{8DD1DB1B-AABB-4EE3-8758-BBA2921389C8}" srcOrd="0" destOrd="0" presId="urn:microsoft.com/office/officeart/2005/8/layout/default"/>
    <dgm:cxn modelId="{63DD65AE-DE10-4EF3-B3C6-4F64754390C7}" type="presParOf" srcId="{1841FA3C-A971-437F-BB07-F206B198D3B1}" destId="{384DF232-681B-4C04-825F-11EDC79784B7}" srcOrd="1" destOrd="0" presId="urn:microsoft.com/office/officeart/2005/8/layout/default"/>
    <dgm:cxn modelId="{641705FA-D610-4126-8C71-882BB838821C}" type="presParOf" srcId="{1841FA3C-A971-437F-BB07-F206B198D3B1}" destId="{F2F796B1-39EA-40FE-B304-8F4C92CD9457}" srcOrd="2" destOrd="0" presId="urn:microsoft.com/office/officeart/2005/8/layout/default"/>
    <dgm:cxn modelId="{F6748DD2-216C-4A1A-9C6B-7B3DACC151AB}" type="presParOf" srcId="{1841FA3C-A971-437F-BB07-F206B198D3B1}" destId="{2FC538D3-015C-468F-AF3D-E6BBD97A1AC2}" srcOrd="3" destOrd="0" presId="urn:microsoft.com/office/officeart/2005/8/layout/default"/>
    <dgm:cxn modelId="{2298511F-A169-4D7E-B4E0-5E9B9252BBA5}" type="presParOf" srcId="{1841FA3C-A971-437F-BB07-F206B198D3B1}" destId="{F92A0910-32D2-49EB-9D84-A01F8FCD09FB}" srcOrd="4" destOrd="0" presId="urn:microsoft.com/office/officeart/2005/8/layout/default"/>
    <dgm:cxn modelId="{D1023BEE-9072-490A-B628-72368BD888AC}" type="presParOf" srcId="{1841FA3C-A971-437F-BB07-F206B198D3B1}" destId="{543C9B50-B594-44A7-8FB4-A908799D3E84}" srcOrd="5" destOrd="0" presId="urn:microsoft.com/office/officeart/2005/8/layout/default"/>
    <dgm:cxn modelId="{769A188A-B844-472C-BCAA-C6BDB1CEF62B}" type="presParOf" srcId="{1841FA3C-A971-437F-BB07-F206B198D3B1}" destId="{84F1C261-5C60-4C41-B588-2127E1DBADDC}" srcOrd="6" destOrd="0" presId="urn:microsoft.com/office/officeart/2005/8/layout/default"/>
    <dgm:cxn modelId="{033AF1E1-ED13-49E3-8560-BF8AE6E8BD2A}" type="presParOf" srcId="{1841FA3C-A971-437F-BB07-F206B198D3B1}" destId="{C2D6890A-C9C9-462D-AE58-BF0266EDAFC8}" srcOrd="7" destOrd="0" presId="urn:microsoft.com/office/officeart/2005/8/layout/default"/>
    <dgm:cxn modelId="{34702810-776E-4403-97C1-C4A1B2B59A6C}" type="presParOf" srcId="{1841FA3C-A971-437F-BB07-F206B198D3B1}" destId="{AF943074-3F4C-453D-8333-33B6FE0CB863}" srcOrd="8" destOrd="0" presId="urn:microsoft.com/office/officeart/2005/8/layout/default"/>
    <dgm:cxn modelId="{AABF1C21-1590-450E-8937-681EDD3B585C}" type="presParOf" srcId="{1841FA3C-A971-437F-BB07-F206B198D3B1}" destId="{AFE6EC85-9DCE-4CE0-A461-BDB91A4BA047}" srcOrd="9" destOrd="0" presId="urn:microsoft.com/office/officeart/2005/8/layout/default"/>
    <dgm:cxn modelId="{AEFA6909-B337-4401-8169-D03E79289E46}" type="presParOf" srcId="{1841FA3C-A971-437F-BB07-F206B198D3B1}" destId="{C8AA753E-C700-4287-B2BF-39C8FA86444C}" srcOrd="10" destOrd="0" presId="urn:microsoft.com/office/officeart/2005/8/layout/default"/>
    <dgm:cxn modelId="{405A5FBD-2B72-4318-BC78-038121EFA78B}" type="presParOf" srcId="{1841FA3C-A971-437F-BB07-F206B198D3B1}" destId="{5D36F5AC-5441-4CA0-8AB3-C081F662F701}" srcOrd="11" destOrd="0" presId="urn:microsoft.com/office/officeart/2005/8/layout/default"/>
    <dgm:cxn modelId="{5A3B3BA1-37F6-45FC-865C-B6ADE6D74F3A}" type="presParOf" srcId="{1841FA3C-A971-437F-BB07-F206B198D3B1}" destId="{D4133214-0CD1-44EA-9763-0DD86C58B552}" srcOrd="12" destOrd="0" presId="urn:microsoft.com/office/officeart/2005/8/layout/default"/>
    <dgm:cxn modelId="{B3AD9A6E-E9F8-4FD2-AA30-1B6336CED4E4}" type="presParOf" srcId="{1841FA3C-A971-437F-BB07-F206B198D3B1}" destId="{AA6E10E7-C159-458B-BBB0-DB402FC1E2E8}" srcOrd="13" destOrd="0" presId="urn:microsoft.com/office/officeart/2005/8/layout/default"/>
    <dgm:cxn modelId="{6455CD8C-5C0F-47EA-9410-E988BC5F6B6B}" type="presParOf" srcId="{1841FA3C-A971-437F-BB07-F206B198D3B1}" destId="{74E39482-1DF6-4F4E-A085-05BD22ECD1E1}" srcOrd="14" destOrd="0" presId="urn:microsoft.com/office/officeart/2005/8/layout/default"/>
    <dgm:cxn modelId="{7915D987-C9D1-4D0F-9F87-7BADAEEA3E8E}" type="presParOf" srcId="{1841FA3C-A971-437F-BB07-F206B198D3B1}" destId="{F8191C8E-9176-4059-A1BE-D9C459717870}" srcOrd="15" destOrd="0" presId="urn:microsoft.com/office/officeart/2005/8/layout/default"/>
    <dgm:cxn modelId="{AA781BA5-8FD1-4B40-9412-B333BF2944B9}" type="presParOf" srcId="{1841FA3C-A971-437F-BB07-F206B198D3B1}" destId="{B4379CEA-E2FE-484F-83F6-764FF3A6463C}" srcOrd="16" destOrd="0" presId="urn:microsoft.com/office/officeart/2005/8/layout/default"/>
    <dgm:cxn modelId="{29800737-A3DA-41EC-B0B2-72CD809DCF26}" type="presParOf" srcId="{1841FA3C-A971-437F-BB07-F206B198D3B1}" destId="{94C1359A-AEEF-4CCD-98FD-DE57FC16D379}" srcOrd="17" destOrd="0" presId="urn:microsoft.com/office/officeart/2005/8/layout/default"/>
    <dgm:cxn modelId="{624B0281-A64F-49A8-8202-C2C4249F018A}" type="presParOf" srcId="{1841FA3C-A971-437F-BB07-F206B198D3B1}" destId="{C281CFE3-948B-49B2-89D1-E2B5793B6721}" srcOrd="18" destOrd="0" presId="urn:microsoft.com/office/officeart/2005/8/layout/default"/>
    <dgm:cxn modelId="{42215B85-31E4-470E-AE72-DB5CB35C4E59}" type="presParOf" srcId="{1841FA3C-A971-437F-BB07-F206B198D3B1}" destId="{35047AC3-F937-465E-B00D-B1F4AD2F9AFB}" srcOrd="19" destOrd="0" presId="urn:microsoft.com/office/officeart/2005/8/layout/default"/>
    <dgm:cxn modelId="{2E6C02F5-953E-4BAC-A38A-97D52761E7FD}" type="presParOf" srcId="{1841FA3C-A971-437F-BB07-F206B198D3B1}" destId="{C8780551-E8C7-4490-8900-2CD552DD4393}" srcOrd="20" destOrd="0" presId="urn:microsoft.com/office/officeart/2005/8/layout/default"/>
    <dgm:cxn modelId="{937CA605-A7E3-44A6-BF09-D7E45E0CDB82}" type="presParOf" srcId="{1841FA3C-A971-437F-BB07-F206B198D3B1}" destId="{2BC081AA-DA21-40FF-A7E0-EB5EA846604B}" srcOrd="21" destOrd="0" presId="urn:microsoft.com/office/officeart/2005/8/layout/default"/>
    <dgm:cxn modelId="{658EA6A3-E102-4F0A-9D52-E458869C718E}" type="presParOf" srcId="{1841FA3C-A971-437F-BB07-F206B198D3B1}" destId="{32F489EC-6946-4CB0-91C7-F99E323E5BC3}" srcOrd="22" destOrd="0" presId="urn:microsoft.com/office/officeart/2005/8/layout/default"/>
    <dgm:cxn modelId="{885502D5-8779-42DD-8AA1-45002543154B}" type="presParOf" srcId="{1841FA3C-A971-437F-BB07-F206B198D3B1}" destId="{4FB124DD-5E8E-4B69-B3E9-056AF2D7DBF3}" srcOrd="23" destOrd="0" presId="urn:microsoft.com/office/officeart/2005/8/layout/default"/>
    <dgm:cxn modelId="{26D17BAC-8017-47DF-8AB8-3A0F03D23BCE}" type="presParOf" srcId="{1841FA3C-A971-437F-BB07-F206B198D3B1}" destId="{9B288CF4-1FF5-4176-9750-2E27B6198060}" srcOrd="24" destOrd="0" presId="urn:microsoft.com/office/officeart/2005/8/layout/default"/>
    <dgm:cxn modelId="{198B4A23-6B4A-48C6-8878-CAF2EF8DA4FE}" type="presParOf" srcId="{1841FA3C-A971-437F-BB07-F206B198D3B1}" destId="{5179A4EE-3B7E-41F7-9ED7-AAD7AF43E326}" srcOrd="25" destOrd="0" presId="urn:microsoft.com/office/officeart/2005/8/layout/default"/>
    <dgm:cxn modelId="{1C149787-3C27-4AF1-BF9D-20BBFCA5639A}" type="presParOf" srcId="{1841FA3C-A971-437F-BB07-F206B198D3B1}" destId="{CECF4934-7E83-430C-BC99-A4A5D9ADB9AB}" srcOrd="2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1DB1B-AABB-4EE3-8758-BBA2921389C8}">
      <dsp:nvSpPr>
        <dsp:cNvPr id="0" name=""/>
        <dsp:cNvSpPr/>
      </dsp:nvSpPr>
      <dsp:spPr>
        <a:xfrm>
          <a:off x="2381" y="159014"/>
          <a:ext cx="1889124" cy="1133475"/>
        </a:xfrm>
        <a:prstGeom prst="rect">
          <a:avLst/>
        </a:prstGeom>
        <a:solidFill>
          <a:srgbClr val="F13FA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University of Brighton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0" i="0" kern="1200" dirty="0" smtClean="0"/>
            <a:t>Podiatry BSc (Hons) 3 years full time</a:t>
          </a:r>
          <a:endParaRPr lang="en-US" sz="1200" kern="1200" dirty="0"/>
        </a:p>
      </dsp:txBody>
      <dsp:txXfrm>
        <a:off x="2381" y="159014"/>
        <a:ext cx="1889124" cy="1133475"/>
      </dsp:txXfrm>
    </dsp:sp>
    <dsp:sp modelId="{F2F796B1-39EA-40FE-B304-8F4C92CD9457}">
      <dsp:nvSpPr>
        <dsp:cNvPr id="0" name=""/>
        <dsp:cNvSpPr/>
      </dsp:nvSpPr>
      <dsp:spPr>
        <a:xfrm>
          <a:off x="2080418" y="159014"/>
          <a:ext cx="1889124" cy="1133475"/>
        </a:xfrm>
        <a:prstGeom prst="rect">
          <a:avLst/>
        </a:prstGeom>
        <a:solidFill>
          <a:srgbClr val="F13FA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Cardiff Metropolitan University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0" i="0" kern="1200" dirty="0" smtClean="0"/>
            <a:t>Podiatry BSc (Hons) 3 years full time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0" i="0" kern="1200" dirty="0" smtClean="0"/>
            <a:t>Podiatry BSc (Hons) 4 years full time with foundation year</a:t>
          </a:r>
          <a:endParaRPr lang="en-US" sz="1000" kern="1200" dirty="0"/>
        </a:p>
      </dsp:txBody>
      <dsp:txXfrm>
        <a:off x="2080418" y="159014"/>
        <a:ext cx="1889124" cy="1133475"/>
      </dsp:txXfrm>
    </dsp:sp>
    <dsp:sp modelId="{F92A0910-32D2-49EB-9D84-A01F8FCD09FB}">
      <dsp:nvSpPr>
        <dsp:cNvPr id="0" name=""/>
        <dsp:cNvSpPr/>
      </dsp:nvSpPr>
      <dsp:spPr>
        <a:xfrm>
          <a:off x="4158456" y="159014"/>
          <a:ext cx="1889124" cy="1133475"/>
        </a:xfrm>
        <a:prstGeom prst="rect">
          <a:avLst/>
        </a:prstGeom>
        <a:solidFill>
          <a:srgbClr val="F13FA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New College Durham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0" i="0" kern="1200" dirty="0" smtClean="0"/>
            <a:t>Podiatry BSc (Hons) 3 years full time</a:t>
          </a:r>
          <a:endParaRPr lang="en-US" sz="1200" kern="1200" dirty="0"/>
        </a:p>
      </dsp:txBody>
      <dsp:txXfrm>
        <a:off x="4158456" y="159014"/>
        <a:ext cx="1889124" cy="1133475"/>
      </dsp:txXfrm>
    </dsp:sp>
    <dsp:sp modelId="{84F1C261-5C60-4C41-B588-2127E1DBADDC}">
      <dsp:nvSpPr>
        <dsp:cNvPr id="0" name=""/>
        <dsp:cNvSpPr/>
      </dsp:nvSpPr>
      <dsp:spPr>
        <a:xfrm>
          <a:off x="6236493" y="159014"/>
          <a:ext cx="1889124" cy="1133475"/>
        </a:xfrm>
        <a:prstGeom prst="rect">
          <a:avLst/>
        </a:prstGeom>
        <a:solidFill>
          <a:srgbClr val="F13FA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University of East London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0" i="0" kern="1200" dirty="0" smtClean="0"/>
            <a:t>Podiatry BSc (Hons) 3 years full time</a:t>
          </a:r>
          <a:endParaRPr lang="en-US" sz="1200" kern="1200" dirty="0"/>
        </a:p>
      </dsp:txBody>
      <dsp:txXfrm>
        <a:off x="6236493" y="159014"/>
        <a:ext cx="1889124" cy="1133475"/>
      </dsp:txXfrm>
    </dsp:sp>
    <dsp:sp modelId="{AF943074-3F4C-453D-8333-33B6FE0CB863}">
      <dsp:nvSpPr>
        <dsp:cNvPr id="0" name=""/>
        <dsp:cNvSpPr/>
      </dsp:nvSpPr>
      <dsp:spPr>
        <a:xfrm>
          <a:off x="2381" y="1481402"/>
          <a:ext cx="1889124" cy="1133475"/>
        </a:xfrm>
        <a:prstGeom prst="rect">
          <a:avLst/>
        </a:prstGeom>
        <a:solidFill>
          <a:srgbClr val="58C0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Queen Margaret University Edinburgh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0" i="0" kern="1200" dirty="0" smtClean="0"/>
            <a:t>Master of Podiatry (</a:t>
          </a:r>
          <a:r>
            <a:rPr lang="en-GB" sz="1100" b="0" i="0" kern="1200" dirty="0" err="1" smtClean="0"/>
            <a:t>MPod</a:t>
          </a:r>
          <a:r>
            <a:rPr lang="en-GB" sz="1100" b="0" i="0" kern="1200" dirty="0" smtClean="0"/>
            <a:t>)/BSc (Hons) Podiatry – 4 years full time</a:t>
          </a:r>
          <a:endParaRPr lang="en-US" sz="1100" kern="1200" dirty="0"/>
        </a:p>
      </dsp:txBody>
      <dsp:txXfrm>
        <a:off x="2381" y="1481402"/>
        <a:ext cx="1889124" cy="1133475"/>
      </dsp:txXfrm>
    </dsp:sp>
    <dsp:sp modelId="{C8AA753E-C700-4287-B2BF-39C8FA86444C}">
      <dsp:nvSpPr>
        <dsp:cNvPr id="0" name=""/>
        <dsp:cNvSpPr/>
      </dsp:nvSpPr>
      <dsp:spPr>
        <a:xfrm>
          <a:off x="2080418" y="1481402"/>
          <a:ext cx="1889124" cy="1133475"/>
        </a:xfrm>
        <a:prstGeom prst="rect">
          <a:avLst/>
        </a:prstGeom>
        <a:solidFill>
          <a:srgbClr val="58C0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University of Galway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0" i="0" kern="1200" dirty="0" smtClean="0"/>
            <a:t>Podiatric Medicine (BSc) - 3 years</a:t>
          </a:r>
          <a:endParaRPr lang="en-US" sz="1100" kern="1200" dirty="0"/>
        </a:p>
      </dsp:txBody>
      <dsp:txXfrm>
        <a:off x="2080418" y="1481402"/>
        <a:ext cx="1889124" cy="1133475"/>
      </dsp:txXfrm>
    </dsp:sp>
    <dsp:sp modelId="{D4133214-0CD1-44EA-9763-0DD86C58B552}">
      <dsp:nvSpPr>
        <dsp:cNvPr id="0" name=""/>
        <dsp:cNvSpPr/>
      </dsp:nvSpPr>
      <dsp:spPr>
        <a:xfrm>
          <a:off x="4158456" y="1481402"/>
          <a:ext cx="1889124" cy="1133475"/>
        </a:xfrm>
        <a:prstGeom prst="rect">
          <a:avLst/>
        </a:prstGeom>
        <a:solidFill>
          <a:srgbClr val="58C0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Glasgow Caledonian University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0" i="0" kern="1200" dirty="0" smtClean="0"/>
            <a:t>Podiatric Medicine (BSc) – 3 years</a:t>
          </a:r>
          <a:endParaRPr lang="en-US" sz="1100" b="1" kern="1200" dirty="0"/>
        </a:p>
      </dsp:txBody>
      <dsp:txXfrm>
        <a:off x="4158456" y="1481402"/>
        <a:ext cx="1889124" cy="1133475"/>
      </dsp:txXfrm>
    </dsp:sp>
    <dsp:sp modelId="{74E39482-1DF6-4F4E-A085-05BD22ECD1E1}">
      <dsp:nvSpPr>
        <dsp:cNvPr id="0" name=""/>
        <dsp:cNvSpPr/>
      </dsp:nvSpPr>
      <dsp:spPr>
        <a:xfrm>
          <a:off x="6238875" y="1481402"/>
          <a:ext cx="1889124" cy="1133475"/>
        </a:xfrm>
        <a:prstGeom prst="rect">
          <a:avLst/>
        </a:prstGeom>
        <a:solidFill>
          <a:srgbClr val="58C0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University of </a:t>
          </a:r>
          <a:r>
            <a:rPr lang="en-US" sz="1600" b="1" kern="1200" dirty="0" err="1" smtClean="0"/>
            <a:t>Huddersfield</a:t>
          </a:r>
          <a:endParaRPr lang="en-US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0" i="0" kern="1200" dirty="0" smtClean="0"/>
            <a:t>Podiatry BSc (Hons) 3 years full time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0" i="0" kern="1200" dirty="0" smtClean="0"/>
            <a:t>Podiatry BSc (Hons) 4.5 years part-time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0" i="0" kern="1200" dirty="0" smtClean="0"/>
            <a:t>Podiatry (Degree Apprenticeship) BSc (Hons) 3 years full time</a:t>
          </a:r>
        </a:p>
      </dsp:txBody>
      <dsp:txXfrm>
        <a:off x="6238875" y="1481402"/>
        <a:ext cx="1889124" cy="1133475"/>
      </dsp:txXfrm>
    </dsp:sp>
    <dsp:sp modelId="{B4379CEA-E2FE-484F-83F6-764FF3A6463C}">
      <dsp:nvSpPr>
        <dsp:cNvPr id="0" name=""/>
        <dsp:cNvSpPr/>
      </dsp:nvSpPr>
      <dsp:spPr>
        <a:xfrm>
          <a:off x="2381" y="2803789"/>
          <a:ext cx="1889124" cy="1133475"/>
        </a:xfrm>
        <a:prstGeom prst="rect">
          <a:avLst/>
        </a:prstGeom>
        <a:solidFill>
          <a:srgbClr val="C559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University of Northampton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0" i="0" kern="1200" dirty="0" smtClean="0"/>
            <a:t>Podiatry BSc (Hons) 3 years full time</a:t>
          </a:r>
          <a:endParaRPr lang="en-US" sz="1100" kern="1200" dirty="0"/>
        </a:p>
      </dsp:txBody>
      <dsp:txXfrm>
        <a:off x="2381" y="2803789"/>
        <a:ext cx="1889124" cy="1133475"/>
      </dsp:txXfrm>
    </dsp:sp>
    <dsp:sp modelId="{C281CFE3-948B-49B2-89D1-E2B5793B6721}">
      <dsp:nvSpPr>
        <dsp:cNvPr id="0" name=""/>
        <dsp:cNvSpPr/>
      </dsp:nvSpPr>
      <dsp:spPr>
        <a:xfrm>
          <a:off x="2080418" y="2803789"/>
          <a:ext cx="1889124" cy="1133475"/>
        </a:xfrm>
        <a:prstGeom prst="rect">
          <a:avLst/>
        </a:prstGeom>
        <a:solidFill>
          <a:srgbClr val="C559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University of Plymouth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0" i="0" kern="1200" dirty="0" smtClean="0"/>
            <a:t>Podiatry BSc (Hons) 3 years full time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0" i="0" kern="1200" dirty="0" smtClean="0"/>
            <a:t>BSc (Hons) Podiatry Degree Apprenticeship – 3 years full time online course</a:t>
          </a:r>
          <a:endParaRPr lang="en-US" sz="8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1" kern="1200" dirty="0"/>
        </a:p>
      </dsp:txBody>
      <dsp:txXfrm>
        <a:off x="2080418" y="2803789"/>
        <a:ext cx="1889124" cy="1133475"/>
      </dsp:txXfrm>
    </dsp:sp>
    <dsp:sp modelId="{C8780551-E8C7-4490-8900-2CD552DD4393}">
      <dsp:nvSpPr>
        <dsp:cNvPr id="0" name=""/>
        <dsp:cNvSpPr/>
      </dsp:nvSpPr>
      <dsp:spPr>
        <a:xfrm>
          <a:off x="4158456" y="2803789"/>
          <a:ext cx="1889124" cy="1133475"/>
        </a:xfrm>
        <a:prstGeom prst="rect">
          <a:avLst/>
        </a:prstGeom>
        <a:solidFill>
          <a:srgbClr val="C559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University of </a:t>
          </a:r>
          <a:r>
            <a:rPr lang="en-US" sz="1600" b="1" kern="1200" dirty="0" err="1" smtClean="0"/>
            <a:t>Salford</a:t>
          </a:r>
          <a:endParaRPr lang="en-US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0" i="0" kern="1200" dirty="0" smtClean="0"/>
            <a:t>Podiatry BSc (Hons) 3 years full time</a:t>
          </a:r>
          <a:endParaRPr lang="en-US" sz="1100" b="1" kern="1200" dirty="0"/>
        </a:p>
      </dsp:txBody>
      <dsp:txXfrm>
        <a:off x="4158456" y="2803789"/>
        <a:ext cx="1889124" cy="1133475"/>
      </dsp:txXfrm>
    </dsp:sp>
    <dsp:sp modelId="{32F489EC-6946-4CB0-91C7-F99E323E5BC3}">
      <dsp:nvSpPr>
        <dsp:cNvPr id="0" name=""/>
        <dsp:cNvSpPr/>
      </dsp:nvSpPr>
      <dsp:spPr>
        <a:xfrm>
          <a:off x="6238875" y="2803789"/>
          <a:ext cx="1889124" cy="1133475"/>
        </a:xfrm>
        <a:prstGeom prst="rect">
          <a:avLst/>
        </a:prstGeom>
        <a:solidFill>
          <a:srgbClr val="C559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University of Southampton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0" i="0" kern="1200" dirty="0" smtClean="0"/>
            <a:t>Podiatry BSc (Hons) 3 years full time</a:t>
          </a:r>
          <a:endParaRPr lang="en-US" sz="1100" b="1" kern="1200" dirty="0"/>
        </a:p>
      </dsp:txBody>
      <dsp:txXfrm>
        <a:off x="6238875" y="2803789"/>
        <a:ext cx="1889124" cy="1133475"/>
      </dsp:txXfrm>
    </dsp:sp>
    <dsp:sp modelId="{9B288CF4-1FF5-4176-9750-2E27B6198060}">
      <dsp:nvSpPr>
        <dsp:cNvPr id="0" name=""/>
        <dsp:cNvSpPr/>
      </dsp:nvSpPr>
      <dsp:spPr>
        <a:xfrm>
          <a:off x="2080418" y="4126177"/>
          <a:ext cx="1889124" cy="1133475"/>
        </a:xfrm>
        <a:prstGeom prst="rect">
          <a:avLst/>
        </a:prstGeom>
        <a:solidFill>
          <a:srgbClr val="0202C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University of </a:t>
          </a:r>
          <a:r>
            <a:rPr lang="en-US" sz="1600" b="1" kern="1200" dirty="0" err="1" smtClean="0"/>
            <a:t>Wolverhampton</a:t>
          </a:r>
          <a:endParaRPr lang="en-US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0" i="0" kern="1200" dirty="0" smtClean="0"/>
            <a:t>Podiatry BSc (Hons) 3 years full time</a:t>
          </a:r>
          <a:endParaRPr lang="en-US" sz="1100" b="1" kern="1200" dirty="0"/>
        </a:p>
      </dsp:txBody>
      <dsp:txXfrm>
        <a:off x="2080418" y="4126177"/>
        <a:ext cx="1889124" cy="1133475"/>
      </dsp:txXfrm>
    </dsp:sp>
    <dsp:sp modelId="{CECF4934-7E83-430C-BC99-A4A5D9ADB9AB}">
      <dsp:nvSpPr>
        <dsp:cNvPr id="0" name=""/>
        <dsp:cNvSpPr/>
      </dsp:nvSpPr>
      <dsp:spPr>
        <a:xfrm>
          <a:off x="4158456" y="4126177"/>
          <a:ext cx="1889124" cy="1133475"/>
        </a:xfrm>
        <a:prstGeom prst="rect">
          <a:avLst/>
        </a:prstGeom>
        <a:solidFill>
          <a:srgbClr val="0202C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University of Ulster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0" i="0" kern="1200" dirty="0" smtClean="0"/>
            <a:t>Podiatry BSc (Hons) 3 years full time</a:t>
          </a:r>
          <a:endParaRPr lang="en-US" sz="1100" b="1" kern="1200" dirty="0"/>
        </a:p>
      </dsp:txBody>
      <dsp:txXfrm>
        <a:off x="4158456" y="4126177"/>
        <a:ext cx="1889124" cy="1133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34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45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30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957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114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51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683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233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910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30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33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A5653-1D2F-47C1-A217-21799C5FB7DD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96571-AB09-4F60-B9F1-2390B4D12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79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4.svg"/><Relationship Id="rId5" Type="http://schemas.openxmlformats.org/officeDocument/2006/relationships/tags" Target="../tags/tag6.xml"/><Relationship Id="rId10" Type="http://schemas.openxmlformats.org/officeDocument/2006/relationships/image" Target="../media/image3.svg"/><Relationship Id="rId4" Type="http://schemas.openxmlformats.org/officeDocument/2006/relationships/tags" Target="../tags/tag5.xml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qDkfdm0ix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Z3OTb3YzTNI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3694" y="1080800"/>
            <a:ext cx="7104611" cy="85606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Introductions.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2103119"/>
            <a:ext cx="9144000" cy="3138055"/>
          </a:xfrm>
        </p:spPr>
        <p:txBody>
          <a:bodyPr>
            <a:normAutofit/>
          </a:bodyPr>
          <a:lstStyle/>
          <a:p>
            <a:r>
              <a:rPr lang="en-GB" dirty="0" smtClean="0"/>
              <a:t>Who we are:</a:t>
            </a:r>
          </a:p>
          <a:p>
            <a:r>
              <a:rPr lang="en-GB" dirty="0" smtClean="0"/>
              <a:t>Katherine Buchanan – Principal Podiatrist</a:t>
            </a:r>
          </a:p>
          <a:p>
            <a:r>
              <a:rPr lang="en-GB" dirty="0" smtClean="0"/>
              <a:t>Ciaran </a:t>
            </a:r>
            <a:r>
              <a:rPr lang="en-GB" dirty="0" smtClean="0"/>
              <a:t>McGinley – </a:t>
            </a:r>
            <a:r>
              <a:rPr lang="en-GB" dirty="0" smtClean="0"/>
              <a:t>Specialist </a:t>
            </a:r>
            <a:r>
              <a:rPr lang="en-GB" dirty="0" smtClean="0"/>
              <a:t>Podiatrist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699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>
            <p:custDataLst>
              <p:tags r:id="rId2"/>
            </p:custDataLst>
          </p:nvPr>
        </p:nvSpPr>
        <p:spPr>
          <a:xfrm>
            <a:off x="6286500" y="430530"/>
            <a:ext cx="5524500" cy="891540"/>
          </a:xfrm>
          <a:prstGeom prst="roundRect">
            <a:avLst/>
          </a:prstGeom>
          <a:solidFill>
            <a:srgbClr val="F4F4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17500" rIns="1143000" rtlCol="0" anchor="ctr">
            <a:normAutofit/>
          </a:bodyPr>
          <a:lstStyle/>
          <a:p>
            <a:r>
              <a:rPr lang="en-GB" sz="2000" smtClean="0">
                <a:solidFill>
                  <a:srgbClr val="5B5B5B"/>
                </a:solidFill>
              </a:rPr>
              <a:t>Please download and install the Slido app on all computers you use</a:t>
            </a:r>
            <a:endParaRPr lang="en-GB" sz="2000">
              <a:solidFill>
                <a:srgbClr val="5B5B5B"/>
              </a:solidFill>
            </a:endParaRPr>
          </a:p>
        </p:txBody>
      </p:sp>
      <p:pic>
        <p:nvPicPr>
          <p:cNvPr id="3" name="Picture 2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048" y="577634"/>
            <a:ext cx="597332" cy="597332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440" y="617220"/>
            <a:ext cx="1036320" cy="518160"/>
          </a:xfrm>
          <a:prstGeom prst="rect">
            <a:avLst/>
          </a:prstGeom>
        </p:spPr>
      </p:pic>
      <p:pic>
        <p:nvPicPr>
          <p:cNvPr id="5" name="Picture 4"/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" y="2270760"/>
            <a:ext cx="2316480" cy="2316480"/>
          </a:xfrm>
          <a:prstGeom prst="rect">
            <a:avLst/>
          </a:prstGeom>
        </p:spPr>
      </p:pic>
      <p:sp>
        <p:nvSpPr>
          <p:cNvPr id="6" name="Rectangle 5"/>
          <p:cNvSpPr/>
          <p:nvPr>
            <p:custDataLst>
              <p:tags r:id="rId6"/>
            </p:custDataLst>
          </p:nvPr>
        </p:nvSpPr>
        <p:spPr>
          <a:xfrm>
            <a:off x="3901440" y="2571750"/>
            <a:ext cx="7315199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 smtClean="0">
                <a:solidFill>
                  <a:srgbClr val="5B5B5B"/>
                </a:solidFill>
              </a:rPr>
              <a:t>Podiatry - what comes to mind?</a:t>
            </a:r>
            <a:endParaRPr lang="en-GB" sz="4000" b="1" dirty="0">
              <a:solidFill>
                <a:srgbClr val="5B5B5B"/>
              </a:solidFill>
            </a:endParaRPr>
          </a:p>
        </p:txBody>
      </p:sp>
      <p:sp>
        <p:nvSpPr>
          <p:cNvPr id="7" name="Rectangle 6"/>
          <p:cNvSpPr/>
          <p:nvPr>
            <p:custDataLst>
              <p:tags r:id="rId7"/>
            </p:custDataLst>
          </p:nvPr>
        </p:nvSpPr>
        <p:spPr>
          <a:xfrm>
            <a:off x="3901440" y="6032500"/>
            <a:ext cx="7315199" cy="5181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2200" b="1" dirty="0" smtClean="0">
                <a:solidFill>
                  <a:srgbClr val="5B5B5B"/>
                </a:solidFill>
              </a:rPr>
              <a:t>ⓘ</a:t>
            </a:r>
            <a:r>
              <a:rPr lang="en-GB" sz="2000" dirty="0" smtClean="0">
                <a:solidFill>
                  <a:srgbClr val="5B5B5B"/>
                </a:solidFill>
              </a:rPr>
              <a:t> Start presenting to display the poll results on this slide.</a:t>
            </a:r>
            <a:endParaRPr lang="en-GB" sz="2000" dirty="0">
              <a:solidFill>
                <a:srgbClr val="5B5B5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06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5315"/>
            <a:ext cx="12192000" cy="696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2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ukc-powerpoint.officeapps.live.com/pods/GetClipboardImage.ashx?Id=dc5b9bb6-2c5a-4671-a08f-450a580c6976&amp;DC=GUK3&amp;pkey=7aacdb84-0faa-446f-907d-366011cd50b8&amp;wdwaccluster=GUK3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4" descr="https://ukc-powerpoint.officeapps.live.com/pods/GetClipboardImage.ashx?Id=dc5b9bb6-2c5a-4671-a08f-450a580c6976&amp;DC=GUK3&amp;pkey=7aacdb84-0faa-446f-907d-366011cd50b8&amp;wdwaccluster=GUK3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0284" y="1629295"/>
            <a:ext cx="783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 smtClean="0">
                <a:solidFill>
                  <a:srgbClr val="333333"/>
                </a:solidFill>
                <a:effectLst/>
                <a:latin typeface="VAGRounded"/>
              </a:rPr>
              <a:t/>
            </a:r>
            <a:br>
              <a:rPr lang="en-GB" b="0" i="0" dirty="0" smtClean="0">
                <a:solidFill>
                  <a:srgbClr val="333333"/>
                </a:solidFill>
                <a:effectLst/>
                <a:latin typeface="VAGRounded"/>
              </a:rPr>
            </a:br>
            <a:endParaRPr lang="en-GB" dirty="0"/>
          </a:p>
        </p:txBody>
      </p:sp>
      <p:pic>
        <p:nvPicPr>
          <p:cNvPr id="2" name="cqDkfdm0ixg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9185" y="1163782"/>
            <a:ext cx="8881688" cy="499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ukc-powerpoint.officeapps.live.com/pods/GetClipboardImage.ashx?Id=dc5b9bb6-2c5a-4671-a08f-450a580c6976&amp;DC=GUK3&amp;pkey=7aacdb84-0faa-446f-907d-366011cd50b8&amp;wdwaccluster=GUK3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4" descr="https://ukc-powerpoint.officeapps.live.com/pods/GetClipboardImage.ashx?Id=dc5b9bb6-2c5a-4671-a08f-450a580c6976&amp;DC=GUK3&amp;pkey=7aacdb84-0faa-446f-907d-366011cd50b8&amp;wdwaccluster=GUK3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0284" y="1629295"/>
            <a:ext cx="783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AGRounded"/>
                <a:ea typeface="+mn-ea"/>
                <a:cs typeface="+mn-cs"/>
              </a:rPr>
              <a:t/>
            </a:r>
            <a:b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AGRounded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1" y="1113843"/>
            <a:ext cx="7283940" cy="574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85" y="1628774"/>
            <a:ext cx="9188877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6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543" y="1131570"/>
            <a:ext cx="890397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b="1" dirty="0">
                <a:solidFill>
                  <a:srgbClr val="000000"/>
                </a:solidFill>
                <a:latin typeface="futura-pt"/>
              </a:rPr>
              <a:t>A level</a:t>
            </a:r>
          </a:p>
          <a:p>
            <a:pPr>
              <a:lnSpc>
                <a:spcPct val="200000"/>
              </a:lnSpc>
            </a:pPr>
            <a:r>
              <a:rPr lang="en-GB" dirty="0">
                <a:solidFill>
                  <a:srgbClr val="000000"/>
                </a:solidFill>
                <a:latin typeface="Open Sans"/>
              </a:rPr>
              <a:t>BBB to include one from:</a:t>
            </a:r>
          </a:p>
          <a:p>
            <a:pPr>
              <a:lnSpc>
                <a:spcPct val="200000"/>
              </a:lnSpc>
            </a:pPr>
            <a:r>
              <a:rPr lang="en-GB" dirty="0">
                <a:solidFill>
                  <a:srgbClr val="000000"/>
                </a:solidFill>
                <a:latin typeface="Open Sans"/>
              </a:rPr>
              <a:t>Mathematics, Physics, Chemistry, Biology, CCEA Single Award Life &amp; Health Sciences (first taught September 2016), Double Award Life &amp; Health Sciences (grade BB) or Double Award Applied Science (grade BB</a:t>
            </a:r>
            <a:r>
              <a:rPr lang="en-GB" dirty="0" smtClean="0">
                <a:solidFill>
                  <a:srgbClr val="000000"/>
                </a:solidFill>
                <a:latin typeface="Open Sans"/>
              </a:rPr>
              <a:t>).</a:t>
            </a:r>
          </a:p>
          <a:p>
            <a:r>
              <a:rPr lang="en-GB" b="1" dirty="0">
                <a:solidFill>
                  <a:srgbClr val="000000"/>
                </a:solidFill>
                <a:latin typeface="futura-pt"/>
              </a:rPr>
              <a:t>GCSE</a:t>
            </a:r>
          </a:p>
          <a:p>
            <a:pPr>
              <a:lnSpc>
                <a:spcPct val="200000"/>
              </a:lnSpc>
            </a:pPr>
            <a:r>
              <a:rPr lang="en-GB" dirty="0" smtClean="0">
                <a:solidFill>
                  <a:srgbClr val="000000"/>
                </a:solidFill>
                <a:latin typeface="Open Sans"/>
              </a:rPr>
              <a:t>GCSE </a:t>
            </a:r>
            <a:r>
              <a:rPr lang="en-GB" dirty="0">
                <a:solidFill>
                  <a:srgbClr val="000000"/>
                </a:solidFill>
                <a:latin typeface="Open Sans"/>
              </a:rPr>
              <a:t>pass at Grade C/4 or above in English Language, additionally GCSE Mathematics Grade C/4.</a:t>
            </a:r>
          </a:p>
          <a:p>
            <a:pPr>
              <a:lnSpc>
                <a:spcPct val="200000"/>
              </a:lnSpc>
            </a:pPr>
            <a:r>
              <a:rPr lang="en-GB" dirty="0" smtClean="0">
                <a:solidFill>
                  <a:srgbClr val="000000"/>
                </a:solidFill>
                <a:latin typeface="Open Sans"/>
              </a:rPr>
              <a:t>.</a:t>
            </a:r>
            <a:endParaRPr lang="en-GB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200000"/>
              </a:lnSpc>
            </a:pPr>
            <a:endParaRPr lang="en-GB" b="0" i="0" dirty="0">
              <a:solidFill>
                <a:srgbClr val="000000"/>
              </a:solidFill>
              <a:effectLst/>
              <a:latin typeface="Open Sans"/>
            </a:endParaRPr>
          </a:p>
          <a:p>
            <a:pPr>
              <a:lnSpc>
                <a:spcPct val="200000"/>
              </a:lnSpc>
            </a:pPr>
            <a:endParaRPr lang="en-GB" dirty="0" smtClean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200000"/>
              </a:lnSpc>
            </a:pPr>
            <a:endParaRPr lang="en-GB" b="0" i="0" dirty="0">
              <a:solidFill>
                <a:srgbClr val="000000"/>
              </a:solidFill>
              <a:effectLst/>
              <a:latin typeface="Open San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79528" y="535424"/>
            <a:ext cx="304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latin typeface="futura-pt"/>
              </a:rPr>
              <a:t>Standard entry conditions</a:t>
            </a:r>
            <a:endParaRPr lang="en-GB" b="1" i="0" dirty="0">
              <a:solidFill>
                <a:srgbClr val="000000"/>
              </a:solidFill>
              <a:effectLst/>
              <a:latin typeface="futura-pt"/>
            </a:endParaRPr>
          </a:p>
        </p:txBody>
      </p:sp>
    </p:spTree>
    <p:extLst>
      <p:ext uri="{BB962C8B-B14F-4D97-AF65-F5344CB8AC3E}">
        <p14:creationId xmlns:p14="http://schemas.microsoft.com/office/powerpoint/2010/main" val="32255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5348059"/>
              </p:ext>
            </p:extLst>
          </p:nvPr>
        </p:nvGraphicFramePr>
        <p:xfrm>
          <a:off x="613747" y="112088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225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295" y="40169"/>
            <a:ext cx="3516283" cy="681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7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062" y="115122"/>
            <a:ext cx="3308465" cy="66788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88" y="1171661"/>
            <a:ext cx="3450819" cy="131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25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97776"/>
            <a:ext cx="11238808" cy="5858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000000"/>
                </a:solidFill>
                <a:latin typeface="futura-pt"/>
              </a:rPr>
              <a:t>Foundations for </a:t>
            </a:r>
            <a:r>
              <a:rPr lang="en-GB" b="1" dirty="0" err="1">
                <a:solidFill>
                  <a:srgbClr val="000000"/>
                </a:solidFill>
                <a:latin typeface="futura-pt"/>
              </a:rPr>
              <a:t>Interprofessional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 Practice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Podiatric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Practice 1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rgbClr val="000000"/>
                </a:solidFill>
                <a:latin typeface="Open Sans"/>
              </a:rPr>
              <a:t>This </a:t>
            </a:r>
            <a:r>
              <a:rPr lang="en-GB" dirty="0">
                <a:solidFill>
                  <a:srgbClr val="000000"/>
                </a:solidFill>
                <a:latin typeface="Open Sans"/>
              </a:rPr>
              <a:t>module introduces students to the structure and function of the human skin and its appendages and foundation knowledge in podiatric soft tissue pathology and </a:t>
            </a:r>
            <a:r>
              <a:rPr lang="en-GB" dirty="0" smtClean="0">
                <a:solidFill>
                  <a:srgbClr val="000000"/>
                </a:solidFill>
                <a:latin typeface="Open Sans"/>
              </a:rPr>
              <a:t>therapeutics.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Patient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Assessment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rgbClr val="000000"/>
                </a:solidFill>
                <a:latin typeface="Open Sans"/>
              </a:rPr>
              <a:t>Teaching will focus on current approaches for interpretation of results and integration of recognising clinical signs and symptoms to assist with diagnosis. 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Introductory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Musculoskeletal Podiatry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rgbClr val="000000"/>
                </a:solidFill>
                <a:latin typeface="Open Sans"/>
              </a:rPr>
              <a:t>This </a:t>
            </a:r>
            <a:r>
              <a:rPr lang="en-GB" dirty="0">
                <a:solidFill>
                  <a:srgbClr val="000000"/>
                </a:solidFill>
                <a:latin typeface="Open Sans"/>
              </a:rPr>
              <a:t>module introduces students to biomechanics of the lower limb and how to evaluate human locomotor function</a:t>
            </a:r>
            <a:r>
              <a:rPr lang="en-GB" dirty="0" smtClean="0">
                <a:solidFill>
                  <a:srgbClr val="000000"/>
                </a:solidFill>
                <a:latin typeface="Open Sans"/>
              </a:rPr>
              <a:t>. </a:t>
            </a:r>
            <a:endParaRPr lang="en-GB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Functional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Anatomy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rgbClr val="000000"/>
                </a:solidFill>
                <a:latin typeface="Open Sans"/>
              </a:rPr>
              <a:t>This </a:t>
            </a:r>
            <a:r>
              <a:rPr lang="en-GB" dirty="0">
                <a:solidFill>
                  <a:srgbClr val="000000"/>
                </a:solidFill>
                <a:latin typeface="Open Sans"/>
              </a:rPr>
              <a:t>module will provide students with a comprehensive knowledge of the anatomy of the lower limb. </a:t>
            </a: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Anatomy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&amp; Physiology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rgbClr val="000000"/>
                </a:solidFill>
                <a:latin typeface="Open Sans"/>
              </a:rPr>
              <a:t>This </a:t>
            </a:r>
            <a:r>
              <a:rPr lang="en-GB" dirty="0">
                <a:solidFill>
                  <a:srgbClr val="000000"/>
                </a:solidFill>
                <a:latin typeface="Open Sans"/>
              </a:rPr>
              <a:t>module involves the systematic study of the functional anatomy and physiology of human body systems. </a:t>
            </a:r>
            <a:endParaRPr lang="en-GB" b="0" i="0" dirty="0">
              <a:solidFill>
                <a:srgbClr val="000000"/>
              </a:solidFill>
              <a:effectLst/>
              <a:latin typeface="Open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80313" y="440575"/>
            <a:ext cx="3923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Year 1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44899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6938" y="1230195"/>
            <a:ext cx="6096000" cy="54425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000000"/>
                </a:solidFill>
                <a:latin typeface="futura-pt"/>
              </a:rPr>
              <a:t>Health Science Research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Pharmacology</a:t>
            </a:r>
            <a:endParaRPr lang="en-GB" b="1" dirty="0">
              <a:solidFill>
                <a:srgbClr val="000000"/>
              </a:solidFill>
              <a:latin typeface="futura-pt"/>
            </a:endParaRP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Medicine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and Pathology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Podiatric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Practice 3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Applied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MSK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Injection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Therapies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rgbClr val="000000"/>
                </a:solidFill>
                <a:latin typeface="Open Sans"/>
              </a:rPr>
              <a:t>This </a:t>
            </a:r>
            <a:r>
              <a:rPr lang="en-GB" dirty="0">
                <a:solidFill>
                  <a:srgbClr val="000000"/>
                </a:solidFill>
                <a:latin typeface="Open Sans"/>
              </a:rPr>
              <a:t>module will prepare the student in the theory and practice of LA administration and the safe and competent delivery of corticosteroid in clinical practice. </a:t>
            </a:r>
            <a:endParaRPr lang="en-GB" dirty="0" smtClean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The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High Risk Foot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rgbClr val="000000"/>
                </a:solidFill>
                <a:latin typeface="Open Sans"/>
              </a:rPr>
              <a:t>This </a:t>
            </a:r>
            <a:r>
              <a:rPr lang="en-GB" dirty="0">
                <a:solidFill>
                  <a:srgbClr val="000000"/>
                </a:solidFill>
                <a:latin typeface="Open Sans"/>
              </a:rPr>
              <a:t>module is designed to explore the relationship between systemic disease and high risk status of the lower limb. </a:t>
            </a:r>
            <a:endParaRPr lang="en-GB" b="0" i="0" dirty="0">
              <a:solidFill>
                <a:srgbClr val="000000"/>
              </a:solidFill>
              <a:effectLst/>
              <a:latin typeface="Open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30190" y="457199"/>
            <a:ext cx="3250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Year 2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12226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9585" y="1487978"/>
            <a:ext cx="7140633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Research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Project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Prescription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Only Medicine- Supply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Podiatric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Practice 4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Podiatric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Practice 5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Professional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Development and Employability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Diagnostic </a:t>
            </a:r>
            <a:r>
              <a:rPr lang="en-GB" b="1" dirty="0">
                <a:solidFill>
                  <a:srgbClr val="000000"/>
                </a:solidFill>
                <a:latin typeface="futura-pt"/>
              </a:rPr>
              <a:t>Imaging and </a:t>
            </a: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Surgery</a:t>
            </a:r>
          </a:p>
          <a:p>
            <a:pPr>
              <a:lnSpc>
                <a:spcPct val="150000"/>
              </a:lnSpc>
            </a:pPr>
            <a:r>
              <a:rPr lang="en-GB" smtClean="0"/>
              <a:t>This </a:t>
            </a:r>
            <a:r>
              <a:rPr lang="en-GB"/>
              <a:t>module is designed to explore the various diagnostic modalities used to image the foot and lower limb</a:t>
            </a:r>
            <a:endParaRPr lang="en-GB" b="1">
              <a:solidFill>
                <a:srgbClr val="000000"/>
              </a:solidFill>
              <a:latin typeface="futura-pt"/>
            </a:endParaRPr>
          </a:p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rgbClr val="000000"/>
                </a:solidFill>
                <a:latin typeface="futura-pt"/>
              </a:rPr>
              <a:t>Extended MSK</a:t>
            </a:r>
            <a:endParaRPr lang="en-GB" b="1" dirty="0">
              <a:solidFill>
                <a:srgbClr val="000000"/>
              </a:solidFill>
              <a:latin typeface="futura-p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12327" y="556953"/>
            <a:ext cx="864404" cy="456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000000"/>
                </a:solidFill>
                <a:latin typeface="futura-pt"/>
              </a:rPr>
              <a:t>Year 3</a:t>
            </a:r>
          </a:p>
        </p:txBody>
      </p:sp>
    </p:spTree>
    <p:extLst>
      <p:ext uri="{BB962C8B-B14F-4D97-AF65-F5344CB8AC3E}">
        <p14:creationId xmlns:p14="http://schemas.microsoft.com/office/powerpoint/2010/main" val="4248212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3OTb3YzTNI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73083" y="1039949"/>
            <a:ext cx="7290262" cy="545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0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1085850"/>
            <a:ext cx="11334750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48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Podiatrists do every day!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03" y="2057400"/>
            <a:ext cx="3123723" cy="416496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2057400"/>
            <a:ext cx="3078161" cy="410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83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258" y="103002"/>
            <a:ext cx="3114286" cy="4657143"/>
          </a:xfrm>
          <a:prstGeom prst="rect">
            <a:avLst/>
          </a:prstGeom>
        </p:spPr>
      </p:pic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239324" y="1291590"/>
            <a:ext cx="5965754" cy="4710613"/>
          </a:xfrm>
        </p:spPr>
      </p:pic>
    </p:spTree>
    <p:extLst>
      <p:ext uri="{BB962C8B-B14F-4D97-AF65-F5344CB8AC3E}">
        <p14:creationId xmlns:p14="http://schemas.microsoft.com/office/powerpoint/2010/main" val="3438398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Diabetic foot ulcers - The Lancet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02" y="1874023"/>
            <a:ext cx="5672721" cy="4254541"/>
          </a:xfrm>
        </p:spPr>
      </p:pic>
      <p:pic>
        <p:nvPicPr>
          <p:cNvPr id="10" name="Online Image Placeholder 4" descr="Close-up of a person&amp;#39;s feet with a disease&#10;&#10;Description automatically generated">
            <a:extLst>
              <a:ext uri="{FF2B5EF4-FFF2-40B4-BE49-F238E27FC236}">
                <a16:creationId xmlns:a16="http://schemas.microsoft.com/office/drawing/2014/main" id="{C80B69D0-3E84-5E74-AAF1-46B5F283FC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0823" y="1874023"/>
            <a:ext cx="5898152" cy="4250207"/>
          </a:xfrm>
        </p:spPr>
      </p:pic>
    </p:spTree>
    <p:extLst>
      <p:ext uri="{BB962C8B-B14F-4D97-AF65-F5344CB8AC3E}">
        <p14:creationId xmlns:p14="http://schemas.microsoft.com/office/powerpoint/2010/main" val="2800935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25" y="2179082"/>
            <a:ext cx="6124575" cy="34886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95500" y="1809750"/>
            <a:ext cx="865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 Black" panose="020B0A04020102020204" pitchFamily="34" charset="0"/>
              </a:rPr>
              <a:t>Even Peter from Family Guy wanted to be a Podiatrist</a:t>
            </a:r>
            <a:endParaRPr lang="en-GB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555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975" y="1362074"/>
            <a:ext cx="416242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9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48184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3.0.5724"/>
  <p:tag name="SLIDO_PRESENTATION_ID" val="99b55903-cb0c-4754-8a3e-318c11699732"/>
  <p:tag name="SLIDO_EVENT_UUID" val="cec2780b-0b60-4353-98b0-94c251903c36"/>
  <p:tag name="SLIDO_EVENT_SECTION_UUID" val="27ce322b-fe01-41f8-b767-d1005ea7938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MjkwODY0NDV9"/>
  <p:tag name="SLIDO_TYPE" val="SlidoPoll"/>
  <p:tag name="SLIDO_POLL_UUID" val="46722e51-1c35-4bd0-8d3f-e684ec72186f"/>
  <p:tag name="SLIDO_TIMELINE" val="W3sicG9sbFF1ZXN0aW9uVXVpZCI6IjhmNTM2Yjc2LTlhNTctNGQ5MC04YjIxLTgzMjI2ZTIwMTMwZC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remind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dott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FC759DDDA0F4E8C29F8772851F6DB" ma:contentTypeVersion="13" ma:contentTypeDescription="Create a new document." ma:contentTypeScope="" ma:versionID="4572561258b009c23a7f898d9ade2a94">
  <xsd:schema xmlns:xsd="http://www.w3.org/2001/XMLSchema" xmlns:xs="http://www.w3.org/2001/XMLSchema" xmlns:p="http://schemas.microsoft.com/office/2006/metadata/properties" xmlns:ns3="7ab15484-31d3-43d7-8879-7b8c8f345b7a" xmlns:ns4="f2ed4215-e64b-4aca-8446-9d3ad9713ca0" targetNamespace="http://schemas.microsoft.com/office/2006/metadata/properties" ma:root="true" ma:fieldsID="0f8c6d9e54751dc97edfe8130eed3889" ns3:_="" ns4:_="">
    <xsd:import namespace="7ab15484-31d3-43d7-8879-7b8c8f345b7a"/>
    <xsd:import namespace="f2ed4215-e64b-4aca-8446-9d3ad9713c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b15484-31d3-43d7-8879-7b8c8f345b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ed4215-e64b-4aca-8446-9d3ad9713c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ab15484-31d3-43d7-8879-7b8c8f345b7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65B272-0B91-48D3-BA7B-CD1975C124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b15484-31d3-43d7-8879-7b8c8f345b7a"/>
    <ds:schemaRef ds:uri="f2ed4215-e64b-4aca-8446-9d3ad9713c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960360-642F-4B2A-98F3-82F120033269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ab15484-31d3-43d7-8879-7b8c8f345b7a"/>
    <ds:schemaRef ds:uri="http://purl.org/dc/terms/"/>
    <ds:schemaRef ds:uri="http://schemas.openxmlformats.org/package/2006/metadata/core-properties"/>
    <ds:schemaRef ds:uri="f2ed4215-e64b-4aca-8446-9d3ad9713ca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5AB24BA-AC96-46E3-BEB8-E1C6BCFCB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587</Words>
  <Application>Microsoft Office PowerPoint</Application>
  <PresentationFormat>Widescreen</PresentationFormat>
  <Paragraphs>82</Paragraphs>
  <Slides>21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futura-pt</vt:lpstr>
      <vt:lpstr>Open Sans</vt:lpstr>
      <vt:lpstr>VAGRounded</vt:lpstr>
      <vt:lpstr>1_Office Theme</vt:lpstr>
      <vt:lpstr>Introductions.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 Podiatrists do every day!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Health &amp; Social Care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Buchanan Katherine</dc:creator>
  <cp:lastModifiedBy>Buchanan Katherine</cp:lastModifiedBy>
  <cp:revision>38</cp:revision>
  <dcterms:created xsi:type="dcterms:W3CDTF">2024-10-03T09:03:32Z</dcterms:created>
  <dcterms:modified xsi:type="dcterms:W3CDTF">2024-11-18T15:30:01Z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0x010100843FC759DDDA0F4E8C29F8772851F6DB</vt:lpwstr>
  </property>
</Properties>
</file>